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57" r:id="rId5"/>
    <p:sldId id="259" r:id="rId6"/>
    <p:sldId id="282" r:id="rId7"/>
    <p:sldId id="283" r:id="rId8"/>
    <p:sldId id="261" r:id="rId9"/>
    <p:sldId id="284" r:id="rId10"/>
    <p:sldId id="285" r:id="rId11"/>
    <p:sldId id="286" r:id="rId12"/>
    <p:sldId id="287" r:id="rId13"/>
    <p:sldId id="288" r:id="rId14"/>
    <p:sldId id="262" r:id="rId15"/>
    <p:sldId id="263" r:id="rId16"/>
    <p:sldId id="264" r:id="rId17"/>
    <p:sldId id="265" r:id="rId18"/>
    <p:sldId id="289" r:id="rId19"/>
    <p:sldId id="290" r:id="rId20"/>
    <p:sldId id="291" r:id="rId21"/>
    <p:sldId id="292" r:id="rId22"/>
    <p:sldId id="293" r:id="rId23"/>
    <p:sldId id="294" r:id="rId24"/>
    <p:sldId id="266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0324CB-1CDE-DFFD-3537-34E02AFBFE1D}"/>
              </a:ext>
            </a:extLst>
          </p:cNvPr>
          <p:cNvSpPr/>
          <p:nvPr/>
        </p:nvSpPr>
        <p:spPr>
          <a:xfrm>
            <a:off x="-9526" y="-11073"/>
            <a:ext cx="12201525" cy="6880146"/>
          </a:xfrm>
          <a:prstGeom prst="rect">
            <a:avLst/>
          </a:prstGeom>
          <a:gradFill>
            <a:gsLst>
              <a:gs pos="0">
                <a:schemeClr val="bg2">
                  <a:lumMod val="10000"/>
                </a:schemeClr>
              </a:gs>
              <a:gs pos="100000">
                <a:schemeClr val="bg1">
                  <a:lumMod val="10000"/>
                </a:schemeClr>
              </a:gs>
            </a:gsLst>
            <a:lin ang="5400000" scaled="1"/>
          </a:gra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54D2C0-9D15-0C14-8C1A-0F5327488A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36"/>
          <a:stretch/>
        </p:blipFill>
        <p:spPr>
          <a:xfrm>
            <a:off x="806370" y="-11074"/>
            <a:ext cx="6525164" cy="6256915"/>
          </a:xfrm>
          <a:prstGeom prst="rect">
            <a:avLst/>
          </a:prstGeom>
        </p:spPr>
      </p:pic>
      <p:sp>
        <p:nvSpPr>
          <p:cNvPr id="12" name="Rectangle: Diagonal Corners Rounded 11">
            <a:extLst>
              <a:ext uri="{FF2B5EF4-FFF2-40B4-BE49-F238E27FC236}">
                <a16:creationId xmlns:a16="http://schemas.microsoft.com/office/drawing/2014/main" id="{5DDA4A95-2665-CE37-F340-71C23616F686}"/>
              </a:ext>
            </a:extLst>
          </p:cNvPr>
          <p:cNvSpPr/>
          <p:nvPr/>
        </p:nvSpPr>
        <p:spPr>
          <a:xfrm>
            <a:off x="1762125" y="1076325"/>
            <a:ext cx="1181100" cy="2571750"/>
          </a:xfrm>
          <a:prstGeom prst="round2DiagRect">
            <a:avLst>
              <a:gd name="adj1" fmla="val 0"/>
              <a:gd name="adj2" fmla="val 22818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B1C1D55-A404-946B-C177-E90285167978}"/>
              </a:ext>
            </a:extLst>
          </p:cNvPr>
          <p:cNvGrpSpPr/>
          <p:nvPr/>
        </p:nvGrpSpPr>
        <p:grpSpPr>
          <a:xfrm>
            <a:off x="2527052" y="3873280"/>
            <a:ext cx="1292221" cy="1250433"/>
            <a:chOff x="4542224" y="4534751"/>
            <a:chExt cx="1292221" cy="1250433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6D2BD71D-D77E-9705-AB55-1585BF78C68B}"/>
                </a:ext>
              </a:extLst>
            </p:cNvPr>
            <p:cNvSpPr/>
            <p:nvPr/>
          </p:nvSpPr>
          <p:spPr>
            <a:xfrm>
              <a:off x="5170277" y="5212625"/>
              <a:ext cx="664168" cy="572559"/>
            </a:xfrm>
            <a:prstGeom prst="hexagon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9E8D491B-D612-EB23-7DC2-272FB954C96C}"/>
                </a:ext>
              </a:extLst>
            </p:cNvPr>
            <p:cNvSpPr/>
            <p:nvPr/>
          </p:nvSpPr>
          <p:spPr>
            <a:xfrm>
              <a:off x="4542224" y="4869016"/>
              <a:ext cx="664168" cy="572559"/>
            </a:xfrm>
            <a:prstGeom prst="hexagon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E38077C0-314F-3D30-5EF4-1150915A941B}"/>
                </a:ext>
              </a:extLst>
            </p:cNvPr>
            <p:cNvSpPr/>
            <p:nvPr/>
          </p:nvSpPr>
          <p:spPr>
            <a:xfrm>
              <a:off x="5154225" y="4534751"/>
              <a:ext cx="664168" cy="572559"/>
            </a:xfrm>
            <a:prstGeom prst="hexagon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78EDFD4-1933-797C-7547-F6DEE27F270C}"/>
              </a:ext>
            </a:extLst>
          </p:cNvPr>
          <p:cNvGrpSpPr/>
          <p:nvPr/>
        </p:nvGrpSpPr>
        <p:grpSpPr>
          <a:xfrm>
            <a:off x="1919043" y="4891529"/>
            <a:ext cx="1292221" cy="1250433"/>
            <a:chOff x="4542224" y="4534751"/>
            <a:chExt cx="1292221" cy="1250433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C0EF0D8E-7523-B989-1311-36BB0644EF20}"/>
                </a:ext>
              </a:extLst>
            </p:cNvPr>
            <p:cNvSpPr/>
            <p:nvPr/>
          </p:nvSpPr>
          <p:spPr>
            <a:xfrm>
              <a:off x="5170277" y="5212625"/>
              <a:ext cx="664168" cy="572559"/>
            </a:xfrm>
            <a:prstGeom prst="hexagon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1B0AAF67-1283-A9B1-2F16-35440CC5E53A}"/>
                </a:ext>
              </a:extLst>
            </p:cNvPr>
            <p:cNvSpPr/>
            <p:nvPr/>
          </p:nvSpPr>
          <p:spPr>
            <a:xfrm>
              <a:off x="4542224" y="4869016"/>
              <a:ext cx="664168" cy="572559"/>
            </a:xfrm>
            <a:prstGeom prst="hexagon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EA724AF7-3190-CDAE-D8CE-59544E2497FF}"/>
                </a:ext>
              </a:extLst>
            </p:cNvPr>
            <p:cNvSpPr/>
            <p:nvPr/>
          </p:nvSpPr>
          <p:spPr>
            <a:xfrm>
              <a:off x="5154225" y="4534751"/>
              <a:ext cx="664168" cy="572559"/>
            </a:xfrm>
            <a:prstGeom prst="hexagon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3D3267-9425-86B5-6A9B-98930074397D}"/>
              </a:ext>
            </a:extLst>
          </p:cNvPr>
          <p:cNvGrpSpPr/>
          <p:nvPr/>
        </p:nvGrpSpPr>
        <p:grpSpPr>
          <a:xfrm>
            <a:off x="1289447" y="3873656"/>
            <a:ext cx="1292221" cy="1250433"/>
            <a:chOff x="4542224" y="4534751"/>
            <a:chExt cx="1292221" cy="1250433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9F505B64-7142-6DA0-DAA7-F9FC6E1FB14B}"/>
                </a:ext>
              </a:extLst>
            </p:cNvPr>
            <p:cNvSpPr/>
            <p:nvPr/>
          </p:nvSpPr>
          <p:spPr>
            <a:xfrm>
              <a:off x="5170277" y="5212625"/>
              <a:ext cx="664168" cy="572559"/>
            </a:xfrm>
            <a:prstGeom prst="hexagon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id="{DD894394-1E51-FC5D-FD3A-D3CA73373139}"/>
                </a:ext>
              </a:extLst>
            </p:cNvPr>
            <p:cNvSpPr/>
            <p:nvPr/>
          </p:nvSpPr>
          <p:spPr>
            <a:xfrm>
              <a:off x="4542224" y="4869016"/>
              <a:ext cx="664168" cy="572559"/>
            </a:xfrm>
            <a:prstGeom prst="hexagon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1CF7E921-E515-A8B9-93DC-752C9CEBEACC}"/>
                </a:ext>
              </a:extLst>
            </p:cNvPr>
            <p:cNvSpPr/>
            <p:nvPr/>
          </p:nvSpPr>
          <p:spPr>
            <a:xfrm>
              <a:off x="5154225" y="4534751"/>
              <a:ext cx="664168" cy="572559"/>
            </a:xfrm>
            <a:prstGeom prst="hexagon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B532C07B-2A64-9198-7F5F-028837180906}"/>
              </a:ext>
            </a:extLst>
          </p:cNvPr>
          <p:cNvSpPr/>
          <p:nvPr/>
        </p:nvSpPr>
        <p:spPr>
          <a:xfrm>
            <a:off x="10410825" y="-11073"/>
            <a:ext cx="1304925" cy="277807"/>
          </a:xfrm>
          <a:prstGeom prst="round2SameRect">
            <a:avLst>
              <a:gd name="adj1" fmla="val 0"/>
              <a:gd name="adj2" fmla="val 37715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56AEAC0-1A6D-7782-3868-758D3F494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84" y="328736"/>
            <a:ext cx="1764966" cy="1764966"/>
          </a:xfrm>
          <a:prstGeom prst="rect">
            <a:avLst/>
          </a:prstGeom>
        </p:spPr>
      </p:pic>
      <p:sp>
        <p:nvSpPr>
          <p:cNvPr id="29" name="Rectangle: Diagonal Corners Snipped 28">
            <a:extLst>
              <a:ext uri="{FF2B5EF4-FFF2-40B4-BE49-F238E27FC236}">
                <a16:creationId xmlns:a16="http://schemas.microsoft.com/office/drawing/2014/main" id="{FABCBED0-AB71-1D57-E18B-0E3BA305BA8A}"/>
              </a:ext>
            </a:extLst>
          </p:cNvPr>
          <p:cNvSpPr/>
          <p:nvPr/>
        </p:nvSpPr>
        <p:spPr>
          <a:xfrm rot="5400000">
            <a:off x="9897222" y="4763859"/>
            <a:ext cx="440425" cy="3196631"/>
          </a:xfrm>
          <a:prstGeom prst="snip2DiagRect">
            <a:avLst>
              <a:gd name="adj1" fmla="val 50000"/>
              <a:gd name="adj2" fmla="val 50000"/>
            </a:avLst>
          </a:prstGeom>
          <a:noFill/>
          <a:ln>
            <a:solidFill>
              <a:schemeClr val="accent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Diagonal Corners Snipped 29">
            <a:extLst>
              <a:ext uri="{FF2B5EF4-FFF2-40B4-BE49-F238E27FC236}">
                <a16:creationId xmlns:a16="http://schemas.microsoft.com/office/drawing/2014/main" id="{5F465240-D8D7-9130-1509-99CDD0924E24}"/>
              </a:ext>
            </a:extLst>
          </p:cNvPr>
          <p:cNvSpPr/>
          <p:nvPr/>
        </p:nvSpPr>
        <p:spPr>
          <a:xfrm rot="5400000">
            <a:off x="6700590" y="4763859"/>
            <a:ext cx="440425" cy="3196631"/>
          </a:xfrm>
          <a:prstGeom prst="snip2DiagRect">
            <a:avLst>
              <a:gd name="adj1" fmla="val 50000"/>
              <a:gd name="adj2" fmla="val 50000"/>
            </a:avLst>
          </a:prstGeom>
          <a:noFill/>
          <a:ln>
            <a:solidFill>
              <a:schemeClr val="accent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90AE93A4-E712-C86A-6587-E36B0779375A}"/>
              </a:ext>
            </a:extLst>
          </p:cNvPr>
          <p:cNvSpPr txBox="1">
            <a:spLocks/>
          </p:cNvSpPr>
          <p:nvPr/>
        </p:nvSpPr>
        <p:spPr>
          <a:xfrm>
            <a:off x="9281819" y="6245842"/>
            <a:ext cx="1671229" cy="232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Aptos" panose="020B0004020202020204" pitchFamily="34" charset="0"/>
              </a:rPr>
              <a:t>@telecomvillage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DA5D6D93-01A6-463A-79D2-291D9221E30D}"/>
              </a:ext>
            </a:extLst>
          </p:cNvPr>
          <p:cNvSpPr txBox="1">
            <a:spLocks/>
          </p:cNvSpPr>
          <p:nvPr/>
        </p:nvSpPr>
        <p:spPr>
          <a:xfrm>
            <a:off x="5881036" y="6245842"/>
            <a:ext cx="1976005" cy="232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Aptos" panose="020B0004020202020204" pitchFamily="34" charset="0"/>
              </a:rPr>
              <a:t>www.telecomvillage.com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3AEBC21-53A6-993A-C125-63578059195F}"/>
              </a:ext>
            </a:extLst>
          </p:cNvPr>
          <p:cNvGrpSpPr/>
          <p:nvPr/>
        </p:nvGrpSpPr>
        <p:grpSpPr>
          <a:xfrm>
            <a:off x="6551716" y="581404"/>
            <a:ext cx="5164034" cy="5166588"/>
            <a:chOff x="6349131" y="342039"/>
            <a:chExt cx="5669118" cy="5671923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D83D741-BAB2-A164-CB05-FC302894B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49" t="16752" r="56888" b="30558"/>
            <a:stretch/>
          </p:blipFill>
          <p:spPr>
            <a:xfrm>
              <a:off x="6349131" y="1735932"/>
              <a:ext cx="3061636" cy="4278030"/>
            </a:xfrm>
            <a:prstGeom prst="parallelogram">
              <a:avLst/>
            </a:prstGeom>
            <a:ln w="9525">
              <a:solidFill>
                <a:schemeClr val="accent2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E954486-F03D-3A11-B12A-B00B14773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048" t="217" r="39408" b="49582"/>
            <a:stretch/>
          </p:blipFill>
          <p:spPr>
            <a:xfrm>
              <a:off x="8956613" y="342039"/>
              <a:ext cx="3061636" cy="4278030"/>
            </a:xfrm>
            <a:prstGeom prst="parallelogram">
              <a:avLst/>
            </a:prstGeom>
            <a:ln w="9525">
              <a:solidFill>
                <a:schemeClr val="accent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</p:pic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EFCA9FD3-FD85-8643-3EDB-40E2946FCB65}"/>
              </a:ext>
            </a:extLst>
          </p:cNvPr>
          <p:cNvSpPr/>
          <p:nvPr/>
        </p:nvSpPr>
        <p:spPr>
          <a:xfrm>
            <a:off x="2162175" y="2110878"/>
            <a:ext cx="87409" cy="11395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F1455D-7FDF-4D3D-5478-1091C39AFB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52675" y="1322773"/>
            <a:ext cx="4978859" cy="146967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Main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F81C14-7B2C-6B3F-C7FB-20FEAF5D77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48802" y="2857002"/>
            <a:ext cx="4978859" cy="942625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9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4D8DDC-BB9C-0740-85AD-734779AB3061}"/>
              </a:ext>
            </a:extLst>
          </p:cNvPr>
          <p:cNvSpPr/>
          <p:nvPr/>
        </p:nvSpPr>
        <p:spPr>
          <a:xfrm>
            <a:off x="0" y="-11073"/>
            <a:ext cx="12201426" cy="688014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4B418B5-8558-6847-3261-D666A8D7DDA9}"/>
              </a:ext>
            </a:extLst>
          </p:cNvPr>
          <p:cNvSpPr txBox="1">
            <a:spLocks/>
          </p:cNvSpPr>
          <p:nvPr/>
        </p:nvSpPr>
        <p:spPr>
          <a:xfrm>
            <a:off x="9760692" y="6473483"/>
            <a:ext cx="1671229" cy="2326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Aptos" panose="020B0004020202020204" pitchFamily="34" charset="0"/>
              </a:rPr>
              <a:t>@telecomvillage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6F9996B-9F4E-F922-9430-28BBC908AB03}"/>
              </a:ext>
            </a:extLst>
          </p:cNvPr>
          <p:cNvSpPr/>
          <p:nvPr/>
        </p:nvSpPr>
        <p:spPr>
          <a:xfrm>
            <a:off x="4581630" y="-9426"/>
            <a:ext cx="7619797" cy="5978563"/>
          </a:xfrm>
          <a:custGeom>
            <a:avLst/>
            <a:gdLst>
              <a:gd name="connsiteX0" fmla="*/ 3974732 w 7619797"/>
              <a:gd name="connsiteY0" fmla="*/ 0 h 5978563"/>
              <a:gd name="connsiteX1" fmla="*/ 7619797 w 7619797"/>
              <a:gd name="connsiteY1" fmla="*/ 0 h 5978563"/>
              <a:gd name="connsiteX2" fmla="*/ 7619797 w 7619797"/>
              <a:gd name="connsiteY2" fmla="*/ 3469445 h 5978563"/>
              <a:gd name="connsiteX3" fmla="*/ 5638766 w 7619797"/>
              <a:gd name="connsiteY3" fmla="*/ 5450476 h 5978563"/>
              <a:gd name="connsiteX4" fmla="*/ 5638231 w 7619797"/>
              <a:gd name="connsiteY4" fmla="*/ 5449942 h 5978563"/>
              <a:gd name="connsiteX5" fmla="*/ 5258851 w 7619797"/>
              <a:gd name="connsiteY5" fmla="*/ 5829873 h 5978563"/>
              <a:gd name="connsiteX6" fmla="*/ 4542160 w 7619797"/>
              <a:gd name="connsiteY6" fmla="*/ 5830391 h 5978563"/>
              <a:gd name="connsiteX7" fmla="*/ 4541642 w 7619797"/>
              <a:gd name="connsiteY7" fmla="*/ 5113702 h 5978563"/>
              <a:gd name="connsiteX8" fmla="*/ 4921542 w 7619797"/>
              <a:gd name="connsiteY8" fmla="*/ 4733252 h 5978563"/>
              <a:gd name="connsiteX9" fmla="*/ 4918311 w 7619797"/>
              <a:gd name="connsiteY9" fmla="*/ 4730022 h 5978563"/>
              <a:gd name="connsiteX10" fmla="*/ 5969473 w 7619797"/>
              <a:gd name="connsiteY10" fmla="*/ 3677339 h 5978563"/>
              <a:gd name="connsiteX11" fmla="*/ 5968954 w 7619797"/>
              <a:gd name="connsiteY11" fmla="*/ 2960649 h 5978563"/>
              <a:gd name="connsiteX12" fmla="*/ 5252265 w 7619797"/>
              <a:gd name="connsiteY12" fmla="*/ 2961168 h 5978563"/>
              <a:gd name="connsiteX13" fmla="*/ 3487037 w 7619797"/>
              <a:gd name="connsiteY13" fmla="*/ 4728953 h 5978563"/>
              <a:gd name="connsiteX14" fmla="*/ 3430411 w 7619797"/>
              <a:gd name="connsiteY14" fmla="*/ 4758804 h 5978563"/>
              <a:gd name="connsiteX15" fmla="*/ 2881286 w 7619797"/>
              <a:gd name="connsiteY15" fmla="*/ 4647878 h 5978563"/>
              <a:gd name="connsiteX16" fmla="*/ 2880767 w 7619797"/>
              <a:gd name="connsiteY16" fmla="*/ 3931189 h 5978563"/>
              <a:gd name="connsiteX17" fmla="*/ 3162767 w 7619797"/>
              <a:gd name="connsiteY17" fmla="*/ 3648780 h 5978563"/>
              <a:gd name="connsiteX18" fmla="*/ 3174977 w 7619797"/>
              <a:gd name="connsiteY18" fmla="*/ 3642345 h 5978563"/>
              <a:gd name="connsiteX19" fmla="*/ 3254429 w 7619797"/>
              <a:gd name="connsiteY19" fmla="*/ 3577348 h 5978563"/>
              <a:gd name="connsiteX20" fmla="*/ 5356233 w 7619797"/>
              <a:gd name="connsiteY20" fmla="*/ 1472499 h 5978563"/>
              <a:gd name="connsiteX21" fmla="*/ 5355714 w 7619797"/>
              <a:gd name="connsiteY21" fmla="*/ 755810 h 5978563"/>
              <a:gd name="connsiteX22" fmla="*/ 4639025 w 7619797"/>
              <a:gd name="connsiteY22" fmla="*/ 756328 h 5978563"/>
              <a:gd name="connsiteX23" fmla="*/ 2537221 w 7619797"/>
              <a:gd name="connsiteY23" fmla="*/ 2861178 h 5978563"/>
              <a:gd name="connsiteX24" fmla="*/ 2488895 w 7619797"/>
              <a:gd name="connsiteY24" fmla="*/ 2920426 h 5978563"/>
              <a:gd name="connsiteX25" fmla="*/ 865381 w 7619797"/>
              <a:gd name="connsiteY25" fmla="*/ 4546291 h 5978563"/>
              <a:gd name="connsiteX26" fmla="*/ 148692 w 7619797"/>
              <a:gd name="connsiteY26" fmla="*/ 4546810 h 5978563"/>
              <a:gd name="connsiteX27" fmla="*/ 148173 w 7619797"/>
              <a:gd name="connsiteY27" fmla="*/ 3830121 h 5978563"/>
              <a:gd name="connsiteX28" fmla="*/ 2081891 w 7619797"/>
              <a:gd name="connsiteY28" fmla="*/ 1893601 h 5978563"/>
              <a:gd name="connsiteX29" fmla="*/ 2081511 w 7619797"/>
              <a:gd name="connsiteY29" fmla="*/ 1893222 h 597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619797" h="5978563">
                <a:moveTo>
                  <a:pt x="3974732" y="0"/>
                </a:moveTo>
                <a:lnTo>
                  <a:pt x="7619797" y="0"/>
                </a:lnTo>
                <a:lnTo>
                  <a:pt x="7619797" y="3469445"/>
                </a:lnTo>
                <a:lnTo>
                  <a:pt x="5638766" y="5450476"/>
                </a:lnTo>
                <a:lnTo>
                  <a:pt x="5638231" y="5449942"/>
                </a:lnTo>
                <a:lnTo>
                  <a:pt x="5258851" y="5829873"/>
                </a:lnTo>
                <a:cubicBezTo>
                  <a:pt x="5061085" y="6027924"/>
                  <a:pt x="4740212" y="6028156"/>
                  <a:pt x="4542160" y="5830391"/>
                </a:cubicBezTo>
                <a:cubicBezTo>
                  <a:pt x="4344109" y="5632625"/>
                  <a:pt x="4343876" y="5311753"/>
                  <a:pt x="4541642" y="5113702"/>
                </a:cubicBezTo>
                <a:lnTo>
                  <a:pt x="4921542" y="4733252"/>
                </a:lnTo>
                <a:lnTo>
                  <a:pt x="4918311" y="4730022"/>
                </a:lnTo>
                <a:lnTo>
                  <a:pt x="5969473" y="3677339"/>
                </a:lnTo>
                <a:cubicBezTo>
                  <a:pt x="6167238" y="3479287"/>
                  <a:pt x="6167006" y="3158414"/>
                  <a:pt x="5968954" y="2960649"/>
                </a:cubicBezTo>
                <a:cubicBezTo>
                  <a:pt x="5770903" y="2762884"/>
                  <a:pt x="5450030" y="2763116"/>
                  <a:pt x="5252265" y="2961168"/>
                </a:cubicBezTo>
                <a:lnTo>
                  <a:pt x="3487037" y="4728953"/>
                </a:lnTo>
                <a:lnTo>
                  <a:pt x="3430411" y="4758804"/>
                </a:lnTo>
                <a:cubicBezTo>
                  <a:pt x="3247450" y="4833152"/>
                  <a:pt x="3029825" y="4796202"/>
                  <a:pt x="2881286" y="4647878"/>
                </a:cubicBezTo>
                <a:cubicBezTo>
                  <a:pt x="2683234" y="4450112"/>
                  <a:pt x="2683001" y="4129240"/>
                  <a:pt x="2880767" y="3931189"/>
                </a:cubicBezTo>
                <a:lnTo>
                  <a:pt x="3162767" y="3648780"/>
                </a:lnTo>
                <a:lnTo>
                  <a:pt x="3174977" y="3642345"/>
                </a:lnTo>
                <a:cubicBezTo>
                  <a:pt x="3203064" y="3623770"/>
                  <a:pt x="3229708" y="3602105"/>
                  <a:pt x="3254429" y="3577348"/>
                </a:cubicBezTo>
                <a:lnTo>
                  <a:pt x="5356233" y="1472499"/>
                </a:lnTo>
                <a:cubicBezTo>
                  <a:pt x="5553998" y="1274447"/>
                  <a:pt x="5553766" y="953575"/>
                  <a:pt x="5355714" y="755810"/>
                </a:cubicBezTo>
                <a:cubicBezTo>
                  <a:pt x="5157663" y="558044"/>
                  <a:pt x="4836791" y="558276"/>
                  <a:pt x="4639025" y="756328"/>
                </a:cubicBezTo>
                <a:lnTo>
                  <a:pt x="2537221" y="2861178"/>
                </a:lnTo>
                <a:lnTo>
                  <a:pt x="2488895" y="2920426"/>
                </a:lnTo>
                <a:lnTo>
                  <a:pt x="865381" y="4546291"/>
                </a:lnTo>
                <a:cubicBezTo>
                  <a:pt x="667616" y="4744343"/>
                  <a:pt x="346744" y="4744575"/>
                  <a:pt x="148692" y="4546810"/>
                </a:cubicBezTo>
                <a:cubicBezTo>
                  <a:pt x="-49360" y="4349045"/>
                  <a:pt x="-49592" y="4028173"/>
                  <a:pt x="148173" y="3830121"/>
                </a:cubicBezTo>
                <a:lnTo>
                  <a:pt x="2081891" y="1893601"/>
                </a:lnTo>
                <a:lnTo>
                  <a:pt x="2081511" y="1893222"/>
                </a:lnTo>
                <a:close/>
              </a:path>
            </a:pathLst>
          </a:custGeom>
          <a:gradFill>
            <a:gsLst>
              <a:gs pos="0">
                <a:schemeClr val="bg2">
                  <a:lumMod val="1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76A5E85-B656-360D-D4F8-2E7950E4B65F}"/>
              </a:ext>
            </a:extLst>
          </p:cNvPr>
          <p:cNvCxnSpPr/>
          <p:nvPr/>
        </p:nvCxnSpPr>
        <p:spPr>
          <a:xfrm flipH="1">
            <a:off x="2710150" y="879436"/>
            <a:ext cx="3305060" cy="3305060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0B5B311-ABF0-9621-89DE-8298D7969BB4}"/>
              </a:ext>
            </a:extLst>
          </p:cNvPr>
          <p:cNvCxnSpPr>
            <a:cxnSpLocks/>
          </p:cNvCxnSpPr>
          <p:nvPr/>
        </p:nvCxnSpPr>
        <p:spPr>
          <a:xfrm flipH="1">
            <a:off x="4131325" y="4326034"/>
            <a:ext cx="2263925" cy="2380113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Diagonal Corners Snipped 14">
            <a:extLst>
              <a:ext uri="{FF2B5EF4-FFF2-40B4-BE49-F238E27FC236}">
                <a16:creationId xmlns:a16="http://schemas.microsoft.com/office/drawing/2014/main" id="{D8BF75E0-40EC-0CCD-99B8-9A706F4B408F}"/>
              </a:ext>
            </a:extLst>
          </p:cNvPr>
          <p:cNvSpPr/>
          <p:nvPr/>
        </p:nvSpPr>
        <p:spPr>
          <a:xfrm>
            <a:off x="760164" y="1672610"/>
            <a:ext cx="193483" cy="1951939"/>
          </a:xfrm>
          <a:prstGeom prst="snip2Diag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9D4EE43-98E9-F613-73DC-D486ADEBE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98939" y="4907697"/>
            <a:ext cx="1255272" cy="13917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F71093-6E76-8E82-8462-55EC4E05AB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7450" y="1985797"/>
            <a:ext cx="6771639" cy="1325563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MAIN TITLE</a:t>
            </a:r>
          </a:p>
        </p:txBody>
      </p:sp>
    </p:spTree>
    <p:extLst>
      <p:ext uri="{BB962C8B-B14F-4D97-AF65-F5344CB8AC3E}">
        <p14:creationId xmlns:p14="http://schemas.microsoft.com/office/powerpoint/2010/main" val="1927577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4D8DDC-BB9C-0740-85AD-734779AB3061}"/>
              </a:ext>
            </a:extLst>
          </p:cNvPr>
          <p:cNvSpPr/>
          <p:nvPr/>
        </p:nvSpPr>
        <p:spPr>
          <a:xfrm>
            <a:off x="0" y="-11073"/>
            <a:ext cx="12201426" cy="6880146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BE92257-A16D-7677-02E2-74C92D80287C}"/>
              </a:ext>
            </a:extLst>
          </p:cNvPr>
          <p:cNvSpPr/>
          <p:nvPr/>
        </p:nvSpPr>
        <p:spPr>
          <a:xfrm>
            <a:off x="4581630" y="-9426"/>
            <a:ext cx="7619797" cy="5978563"/>
          </a:xfrm>
          <a:custGeom>
            <a:avLst/>
            <a:gdLst>
              <a:gd name="connsiteX0" fmla="*/ 3974732 w 7619797"/>
              <a:gd name="connsiteY0" fmla="*/ 0 h 5978563"/>
              <a:gd name="connsiteX1" fmla="*/ 7619797 w 7619797"/>
              <a:gd name="connsiteY1" fmla="*/ 0 h 5978563"/>
              <a:gd name="connsiteX2" fmla="*/ 7619797 w 7619797"/>
              <a:gd name="connsiteY2" fmla="*/ 3469445 h 5978563"/>
              <a:gd name="connsiteX3" fmla="*/ 5638766 w 7619797"/>
              <a:gd name="connsiteY3" fmla="*/ 5450476 h 5978563"/>
              <a:gd name="connsiteX4" fmla="*/ 5638231 w 7619797"/>
              <a:gd name="connsiteY4" fmla="*/ 5449942 h 5978563"/>
              <a:gd name="connsiteX5" fmla="*/ 5258851 w 7619797"/>
              <a:gd name="connsiteY5" fmla="*/ 5829873 h 5978563"/>
              <a:gd name="connsiteX6" fmla="*/ 4542160 w 7619797"/>
              <a:gd name="connsiteY6" fmla="*/ 5830391 h 5978563"/>
              <a:gd name="connsiteX7" fmla="*/ 4541642 w 7619797"/>
              <a:gd name="connsiteY7" fmla="*/ 5113702 h 5978563"/>
              <a:gd name="connsiteX8" fmla="*/ 4921542 w 7619797"/>
              <a:gd name="connsiteY8" fmla="*/ 4733252 h 5978563"/>
              <a:gd name="connsiteX9" fmla="*/ 4918311 w 7619797"/>
              <a:gd name="connsiteY9" fmla="*/ 4730022 h 5978563"/>
              <a:gd name="connsiteX10" fmla="*/ 5969473 w 7619797"/>
              <a:gd name="connsiteY10" fmla="*/ 3677339 h 5978563"/>
              <a:gd name="connsiteX11" fmla="*/ 5968954 w 7619797"/>
              <a:gd name="connsiteY11" fmla="*/ 2960649 h 5978563"/>
              <a:gd name="connsiteX12" fmla="*/ 5252265 w 7619797"/>
              <a:gd name="connsiteY12" fmla="*/ 2961168 h 5978563"/>
              <a:gd name="connsiteX13" fmla="*/ 3487037 w 7619797"/>
              <a:gd name="connsiteY13" fmla="*/ 4728953 h 5978563"/>
              <a:gd name="connsiteX14" fmla="*/ 3430411 w 7619797"/>
              <a:gd name="connsiteY14" fmla="*/ 4758804 h 5978563"/>
              <a:gd name="connsiteX15" fmla="*/ 2881286 w 7619797"/>
              <a:gd name="connsiteY15" fmla="*/ 4647878 h 5978563"/>
              <a:gd name="connsiteX16" fmla="*/ 2880767 w 7619797"/>
              <a:gd name="connsiteY16" fmla="*/ 3931189 h 5978563"/>
              <a:gd name="connsiteX17" fmla="*/ 3162767 w 7619797"/>
              <a:gd name="connsiteY17" fmla="*/ 3648780 h 5978563"/>
              <a:gd name="connsiteX18" fmla="*/ 3174977 w 7619797"/>
              <a:gd name="connsiteY18" fmla="*/ 3642345 h 5978563"/>
              <a:gd name="connsiteX19" fmla="*/ 3254429 w 7619797"/>
              <a:gd name="connsiteY19" fmla="*/ 3577348 h 5978563"/>
              <a:gd name="connsiteX20" fmla="*/ 5356233 w 7619797"/>
              <a:gd name="connsiteY20" fmla="*/ 1472499 h 5978563"/>
              <a:gd name="connsiteX21" fmla="*/ 5355714 w 7619797"/>
              <a:gd name="connsiteY21" fmla="*/ 755810 h 5978563"/>
              <a:gd name="connsiteX22" fmla="*/ 4639025 w 7619797"/>
              <a:gd name="connsiteY22" fmla="*/ 756328 h 5978563"/>
              <a:gd name="connsiteX23" fmla="*/ 2537221 w 7619797"/>
              <a:gd name="connsiteY23" fmla="*/ 2861178 h 5978563"/>
              <a:gd name="connsiteX24" fmla="*/ 2488895 w 7619797"/>
              <a:gd name="connsiteY24" fmla="*/ 2920426 h 5978563"/>
              <a:gd name="connsiteX25" fmla="*/ 865381 w 7619797"/>
              <a:gd name="connsiteY25" fmla="*/ 4546291 h 5978563"/>
              <a:gd name="connsiteX26" fmla="*/ 148692 w 7619797"/>
              <a:gd name="connsiteY26" fmla="*/ 4546810 h 5978563"/>
              <a:gd name="connsiteX27" fmla="*/ 148173 w 7619797"/>
              <a:gd name="connsiteY27" fmla="*/ 3830121 h 5978563"/>
              <a:gd name="connsiteX28" fmla="*/ 2081891 w 7619797"/>
              <a:gd name="connsiteY28" fmla="*/ 1893601 h 5978563"/>
              <a:gd name="connsiteX29" fmla="*/ 2081511 w 7619797"/>
              <a:gd name="connsiteY29" fmla="*/ 1893222 h 597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619797" h="5978563">
                <a:moveTo>
                  <a:pt x="3974732" y="0"/>
                </a:moveTo>
                <a:lnTo>
                  <a:pt x="7619797" y="0"/>
                </a:lnTo>
                <a:lnTo>
                  <a:pt x="7619797" y="3469445"/>
                </a:lnTo>
                <a:lnTo>
                  <a:pt x="5638766" y="5450476"/>
                </a:lnTo>
                <a:lnTo>
                  <a:pt x="5638231" y="5449942"/>
                </a:lnTo>
                <a:lnTo>
                  <a:pt x="5258851" y="5829873"/>
                </a:lnTo>
                <a:cubicBezTo>
                  <a:pt x="5061085" y="6027924"/>
                  <a:pt x="4740212" y="6028156"/>
                  <a:pt x="4542160" y="5830391"/>
                </a:cubicBezTo>
                <a:cubicBezTo>
                  <a:pt x="4344109" y="5632625"/>
                  <a:pt x="4343876" y="5311753"/>
                  <a:pt x="4541642" y="5113702"/>
                </a:cubicBezTo>
                <a:lnTo>
                  <a:pt x="4921542" y="4733252"/>
                </a:lnTo>
                <a:lnTo>
                  <a:pt x="4918311" y="4730022"/>
                </a:lnTo>
                <a:lnTo>
                  <a:pt x="5969473" y="3677339"/>
                </a:lnTo>
                <a:cubicBezTo>
                  <a:pt x="6167238" y="3479287"/>
                  <a:pt x="6167006" y="3158414"/>
                  <a:pt x="5968954" y="2960649"/>
                </a:cubicBezTo>
                <a:cubicBezTo>
                  <a:pt x="5770903" y="2762884"/>
                  <a:pt x="5450030" y="2763116"/>
                  <a:pt x="5252265" y="2961168"/>
                </a:cubicBezTo>
                <a:lnTo>
                  <a:pt x="3487037" y="4728953"/>
                </a:lnTo>
                <a:lnTo>
                  <a:pt x="3430411" y="4758804"/>
                </a:lnTo>
                <a:cubicBezTo>
                  <a:pt x="3247450" y="4833152"/>
                  <a:pt x="3029825" y="4796202"/>
                  <a:pt x="2881286" y="4647878"/>
                </a:cubicBezTo>
                <a:cubicBezTo>
                  <a:pt x="2683234" y="4450112"/>
                  <a:pt x="2683001" y="4129240"/>
                  <a:pt x="2880767" y="3931189"/>
                </a:cubicBezTo>
                <a:lnTo>
                  <a:pt x="3162767" y="3648780"/>
                </a:lnTo>
                <a:lnTo>
                  <a:pt x="3174977" y="3642345"/>
                </a:lnTo>
                <a:cubicBezTo>
                  <a:pt x="3203064" y="3623770"/>
                  <a:pt x="3229708" y="3602105"/>
                  <a:pt x="3254429" y="3577348"/>
                </a:cubicBezTo>
                <a:lnTo>
                  <a:pt x="5356233" y="1472499"/>
                </a:lnTo>
                <a:cubicBezTo>
                  <a:pt x="5553998" y="1274447"/>
                  <a:pt x="5553766" y="953575"/>
                  <a:pt x="5355714" y="755810"/>
                </a:cubicBezTo>
                <a:cubicBezTo>
                  <a:pt x="5157663" y="558044"/>
                  <a:pt x="4836791" y="558276"/>
                  <a:pt x="4639025" y="756328"/>
                </a:cubicBezTo>
                <a:lnTo>
                  <a:pt x="2537221" y="2861178"/>
                </a:lnTo>
                <a:lnTo>
                  <a:pt x="2488895" y="2920426"/>
                </a:lnTo>
                <a:lnTo>
                  <a:pt x="865381" y="4546291"/>
                </a:lnTo>
                <a:cubicBezTo>
                  <a:pt x="667616" y="4744343"/>
                  <a:pt x="346744" y="4744575"/>
                  <a:pt x="148692" y="4546810"/>
                </a:cubicBezTo>
                <a:cubicBezTo>
                  <a:pt x="-49360" y="4349045"/>
                  <a:pt x="-49592" y="4028173"/>
                  <a:pt x="148173" y="3830121"/>
                </a:cubicBezTo>
                <a:lnTo>
                  <a:pt x="2081891" y="1893601"/>
                </a:lnTo>
                <a:lnTo>
                  <a:pt x="2081511" y="1893222"/>
                </a:lnTo>
                <a:close/>
              </a:path>
            </a:pathLst>
          </a:custGeom>
          <a:gradFill>
            <a:gsLst>
              <a:gs pos="0">
                <a:schemeClr val="bg2">
                  <a:lumMod val="10000"/>
                </a:schemeClr>
              </a:gs>
              <a:gs pos="100000">
                <a:schemeClr val="accent2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7ADE351-E6BF-E87A-B04F-0C7A207FA0AD}"/>
              </a:ext>
            </a:extLst>
          </p:cNvPr>
          <p:cNvCxnSpPr/>
          <p:nvPr/>
        </p:nvCxnSpPr>
        <p:spPr>
          <a:xfrm flipH="1">
            <a:off x="2710150" y="879436"/>
            <a:ext cx="3305060" cy="3305060"/>
          </a:xfrm>
          <a:prstGeom prst="line">
            <a:avLst/>
          </a:prstGeom>
          <a:ln w="222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47D302-CDF4-D282-B707-1548A183AB4A}"/>
              </a:ext>
            </a:extLst>
          </p:cNvPr>
          <p:cNvCxnSpPr>
            <a:cxnSpLocks/>
          </p:cNvCxnSpPr>
          <p:nvPr/>
        </p:nvCxnSpPr>
        <p:spPr>
          <a:xfrm flipH="1">
            <a:off x="4131325" y="4326034"/>
            <a:ext cx="2263925" cy="2380113"/>
          </a:xfrm>
          <a:prstGeom prst="line">
            <a:avLst/>
          </a:prstGeom>
          <a:ln w="222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D4B418B5-8558-6847-3261-D666A8D7DDA9}"/>
              </a:ext>
            </a:extLst>
          </p:cNvPr>
          <p:cNvSpPr txBox="1">
            <a:spLocks/>
          </p:cNvSpPr>
          <p:nvPr/>
        </p:nvSpPr>
        <p:spPr>
          <a:xfrm>
            <a:off x="9760692" y="6473483"/>
            <a:ext cx="1671229" cy="2326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Aptos" panose="020B0004020202020204" pitchFamily="34" charset="0"/>
              </a:rPr>
              <a:t>@telecomvillage</a:t>
            </a:r>
          </a:p>
        </p:txBody>
      </p:sp>
      <p:sp>
        <p:nvSpPr>
          <p:cNvPr id="15" name="Rectangle: Diagonal Corners Snipped 14">
            <a:extLst>
              <a:ext uri="{FF2B5EF4-FFF2-40B4-BE49-F238E27FC236}">
                <a16:creationId xmlns:a16="http://schemas.microsoft.com/office/drawing/2014/main" id="{D8BF75E0-40EC-0CCD-99B8-9A706F4B408F}"/>
              </a:ext>
            </a:extLst>
          </p:cNvPr>
          <p:cNvSpPr/>
          <p:nvPr/>
        </p:nvSpPr>
        <p:spPr>
          <a:xfrm>
            <a:off x="760164" y="1672610"/>
            <a:ext cx="193483" cy="1951939"/>
          </a:xfrm>
          <a:prstGeom prst="snip2Diag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9D4EE43-98E9-F613-73DC-D486ADEBE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98939" y="4907697"/>
            <a:ext cx="1255272" cy="13917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F71093-6E76-8E82-8462-55EC4E05AB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7450" y="1985797"/>
            <a:ext cx="6771639" cy="1325563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MAIN TITLE</a:t>
            </a:r>
          </a:p>
        </p:txBody>
      </p:sp>
    </p:spTree>
    <p:extLst>
      <p:ext uri="{BB962C8B-B14F-4D97-AF65-F5344CB8AC3E}">
        <p14:creationId xmlns:p14="http://schemas.microsoft.com/office/powerpoint/2010/main" val="3068255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EB3925C-28A8-428E-E496-FC5D77F6FAEA}"/>
              </a:ext>
            </a:extLst>
          </p:cNvPr>
          <p:cNvGrpSpPr/>
          <p:nvPr/>
        </p:nvGrpSpPr>
        <p:grpSpPr>
          <a:xfrm>
            <a:off x="-11255" y="-10961"/>
            <a:ext cx="885255" cy="6869073"/>
            <a:chOff x="1454255" y="-11073"/>
            <a:chExt cx="885255" cy="6869073"/>
          </a:xfrm>
        </p:grpSpPr>
        <p:sp>
          <p:nvSpPr>
            <p:cNvPr id="8" name="Rectangle: Top Corners One Rounded and One Snipped 7">
              <a:extLst>
                <a:ext uri="{FF2B5EF4-FFF2-40B4-BE49-F238E27FC236}">
                  <a16:creationId xmlns:a16="http://schemas.microsoft.com/office/drawing/2014/main" id="{EDEE2800-AC81-08A0-9323-4FABA74D8FFC}"/>
                </a:ext>
              </a:extLst>
            </p:cNvPr>
            <p:cNvSpPr/>
            <p:nvPr/>
          </p:nvSpPr>
          <p:spPr>
            <a:xfrm>
              <a:off x="1465243" y="3150824"/>
              <a:ext cx="874267" cy="3707176"/>
            </a:xfrm>
            <a:prstGeom prst="snipRoundRect">
              <a:avLst>
                <a:gd name="adj1" fmla="val 0"/>
                <a:gd name="adj2" fmla="val 45481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653C33C-8456-0300-FAF0-91273898F39E}"/>
                </a:ext>
              </a:extLst>
            </p:cNvPr>
            <p:cNvSpPr/>
            <p:nvPr/>
          </p:nvSpPr>
          <p:spPr>
            <a:xfrm>
              <a:off x="1454255" y="-11073"/>
              <a:ext cx="885255" cy="6869073"/>
            </a:xfrm>
            <a:custGeom>
              <a:avLst/>
              <a:gdLst>
                <a:gd name="connsiteX0" fmla="*/ 0 w 885255"/>
                <a:gd name="connsiteY0" fmla="*/ 0 h 6869073"/>
                <a:gd name="connsiteX1" fmla="*/ 533160 w 885255"/>
                <a:gd name="connsiteY1" fmla="*/ 0 h 6869073"/>
                <a:gd name="connsiteX2" fmla="*/ 533160 w 885255"/>
                <a:gd name="connsiteY2" fmla="*/ 4422253 h 6869073"/>
                <a:gd name="connsiteX3" fmla="*/ 885255 w 885255"/>
                <a:gd name="connsiteY3" fmla="*/ 4774348 h 6869073"/>
                <a:gd name="connsiteX4" fmla="*/ 885255 w 885255"/>
                <a:gd name="connsiteY4" fmla="*/ 6869072 h 6869073"/>
                <a:gd name="connsiteX5" fmla="*/ 533160 w 885255"/>
                <a:gd name="connsiteY5" fmla="*/ 6869072 h 6869073"/>
                <a:gd name="connsiteX6" fmla="*/ 533160 w 885255"/>
                <a:gd name="connsiteY6" fmla="*/ 6869073 h 6869073"/>
                <a:gd name="connsiteX7" fmla="*/ 0 w 885255"/>
                <a:gd name="connsiteY7" fmla="*/ 6869073 h 686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5255" h="6869073">
                  <a:moveTo>
                    <a:pt x="0" y="0"/>
                  </a:moveTo>
                  <a:lnTo>
                    <a:pt x="533160" y="0"/>
                  </a:lnTo>
                  <a:lnTo>
                    <a:pt x="533160" y="4422253"/>
                  </a:lnTo>
                  <a:lnTo>
                    <a:pt x="885255" y="4774348"/>
                  </a:lnTo>
                  <a:lnTo>
                    <a:pt x="885255" y="6869072"/>
                  </a:lnTo>
                  <a:lnTo>
                    <a:pt x="533160" y="6869072"/>
                  </a:lnTo>
                  <a:lnTo>
                    <a:pt x="533160" y="6869073"/>
                  </a:lnTo>
                  <a:lnTo>
                    <a:pt x="0" y="686907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A9305EF-9F9B-E9EA-462A-56CFBB1699E2}"/>
              </a:ext>
            </a:extLst>
          </p:cNvPr>
          <p:cNvSpPr/>
          <p:nvPr/>
        </p:nvSpPr>
        <p:spPr>
          <a:xfrm flipH="1">
            <a:off x="921379" y="592619"/>
            <a:ext cx="45719" cy="68049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FC82998-EFA6-BB22-248A-74782B54A8A4}"/>
              </a:ext>
            </a:extLst>
          </p:cNvPr>
          <p:cNvSpPr/>
          <p:nvPr/>
        </p:nvSpPr>
        <p:spPr>
          <a:xfrm rot="10800000">
            <a:off x="11177968" y="346326"/>
            <a:ext cx="793134" cy="6154276"/>
          </a:xfrm>
          <a:custGeom>
            <a:avLst/>
            <a:gdLst>
              <a:gd name="connsiteX0" fmla="*/ 0 w 885255"/>
              <a:gd name="connsiteY0" fmla="*/ 0 h 6869073"/>
              <a:gd name="connsiteX1" fmla="*/ 533160 w 885255"/>
              <a:gd name="connsiteY1" fmla="*/ 0 h 6869073"/>
              <a:gd name="connsiteX2" fmla="*/ 533160 w 885255"/>
              <a:gd name="connsiteY2" fmla="*/ 4422253 h 6869073"/>
              <a:gd name="connsiteX3" fmla="*/ 885255 w 885255"/>
              <a:gd name="connsiteY3" fmla="*/ 4774348 h 6869073"/>
              <a:gd name="connsiteX4" fmla="*/ 885255 w 885255"/>
              <a:gd name="connsiteY4" fmla="*/ 6869072 h 6869073"/>
              <a:gd name="connsiteX5" fmla="*/ 533160 w 885255"/>
              <a:gd name="connsiteY5" fmla="*/ 6869072 h 6869073"/>
              <a:gd name="connsiteX6" fmla="*/ 533160 w 885255"/>
              <a:gd name="connsiteY6" fmla="*/ 6869073 h 6869073"/>
              <a:gd name="connsiteX7" fmla="*/ 0 w 885255"/>
              <a:gd name="connsiteY7" fmla="*/ 6869073 h 6869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5255" h="6869073">
                <a:moveTo>
                  <a:pt x="0" y="0"/>
                </a:moveTo>
                <a:lnTo>
                  <a:pt x="533160" y="0"/>
                </a:lnTo>
                <a:lnTo>
                  <a:pt x="533160" y="4422253"/>
                </a:lnTo>
                <a:lnTo>
                  <a:pt x="885255" y="4774348"/>
                </a:lnTo>
                <a:lnTo>
                  <a:pt x="885255" y="6869072"/>
                </a:lnTo>
                <a:lnTo>
                  <a:pt x="533160" y="6869072"/>
                </a:lnTo>
                <a:lnTo>
                  <a:pt x="533160" y="6869073"/>
                </a:lnTo>
                <a:lnTo>
                  <a:pt x="0" y="6869073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055263-9DFD-CD68-FCD1-9296830D0697}"/>
              </a:ext>
            </a:extLst>
          </p:cNvPr>
          <p:cNvCxnSpPr/>
          <p:nvPr/>
        </p:nvCxnSpPr>
        <p:spPr>
          <a:xfrm>
            <a:off x="1266940" y="6588142"/>
            <a:ext cx="3613532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B1347F0-4024-92AF-40F0-185745D76726}"/>
              </a:ext>
            </a:extLst>
          </p:cNvPr>
          <p:cNvCxnSpPr/>
          <p:nvPr/>
        </p:nvCxnSpPr>
        <p:spPr>
          <a:xfrm>
            <a:off x="6940626" y="269858"/>
            <a:ext cx="3613532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2">
            <a:extLst>
              <a:ext uri="{FF2B5EF4-FFF2-40B4-BE49-F238E27FC236}">
                <a16:creationId xmlns:a16="http://schemas.microsoft.com/office/drawing/2014/main" id="{EF97B2AB-2EDC-261B-2A5F-2AC4C4276106}"/>
              </a:ext>
            </a:extLst>
          </p:cNvPr>
          <p:cNvSpPr txBox="1">
            <a:spLocks/>
          </p:cNvSpPr>
          <p:nvPr/>
        </p:nvSpPr>
        <p:spPr>
          <a:xfrm>
            <a:off x="9760692" y="6473483"/>
            <a:ext cx="1671229" cy="2326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Aptos" panose="020B0004020202020204" pitchFamily="34" charset="0"/>
              </a:rPr>
              <a:t>@telecomvillage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AF67BA-CDEF-CEA7-EF39-755306C39EC9}"/>
              </a:ext>
            </a:extLst>
          </p:cNvPr>
          <p:cNvGrpSpPr/>
          <p:nvPr/>
        </p:nvGrpSpPr>
        <p:grpSpPr>
          <a:xfrm>
            <a:off x="11629620" y="4354727"/>
            <a:ext cx="228600" cy="2026655"/>
            <a:chOff x="11750443" y="493313"/>
            <a:chExt cx="228600" cy="2026655"/>
          </a:xfr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A4BC7B1-D534-2AAC-820E-272798665460}"/>
                </a:ext>
              </a:extLst>
            </p:cNvPr>
            <p:cNvSpPr/>
            <p:nvPr/>
          </p:nvSpPr>
          <p:spPr>
            <a:xfrm>
              <a:off x="11750443" y="493313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816CE1D-F6F8-B1CE-3103-374A1F24D7B1}"/>
                </a:ext>
              </a:extLst>
            </p:cNvPr>
            <p:cNvSpPr/>
            <p:nvPr/>
          </p:nvSpPr>
          <p:spPr>
            <a:xfrm>
              <a:off x="11750443" y="852924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480CA37-7832-ED98-817E-4EC49CDCE0E9}"/>
                </a:ext>
              </a:extLst>
            </p:cNvPr>
            <p:cNvSpPr/>
            <p:nvPr/>
          </p:nvSpPr>
          <p:spPr>
            <a:xfrm>
              <a:off x="11750443" y="1212535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D93D86C-C785-3FE3-8E1F-45276A918BF2}"/>
                </a:ext>
              </a:extLst>
            </p:cNvPr>
            <p:cNvSpPr/>
            <p:nvPr/>
          </p:nvSpPr>
          <p:spPr>
            <a:xfrm>
              <a:off x="11750443" y="1572146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6EF5A5A-6E0F-BE20-324F-08350E2DDA67}"/>
                </a:ext>
              </a:extLst>
            </p:cNvPr>
            <p:cNvSpPr/>
            <p:nvPr/>
          </p:nvSpPr>
          <p:spPr>
            <a:xfrm>
              <a:off x="11750443" y="1931757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73DE0BE-E5A1-2EC0-7C3F-E5C407F34047}"/>
                </a:ext>
              </a:extLst>
            </p:cNvPr>
            <p:cNvSpPr/>
            <p:nvPr/>
          </p:nvSpPr>
          <p:spPr>
            <a:xfrm>
              <a:off x="11750443" y="2291368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itle 21">
            <a:extLst>
              <a:ext uri="{FF2B5EF4-FFF2-40B4-BE49-F238E27FC236}">
                <a16:creationId xmlns:a16="http://schemas.microsoft.com/office/drawing/2014/main" id="{E9C0C45E-6424-B3CA-1361-9372623371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14476" y="592620"/>
            <a:ext cx="6715503" cy="680497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Title Line 1</a:t>
            </a:r>
            <a:br>
              <a:rPr lang="en-US" dirty="0"/>
            </a:br>
            <a:r>
              <a:rPr lang="en-US" dirty="0"/>
              <a:t>Title line 2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CDFBACF-4693-7371-6489-4E5E4C38B3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4413" y="1357313"/>
            <a:ext cx="9977437" cy="49085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652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EF97B2AB-2EDC-261B-2A5F-2AC4C4276106}"/>
              </a:ext>
            </a:extLst>
          </p:cNvPr>
          <p:cNvSpPr txBox="1">
            <a:spLocks/>
          </p:cNvSpPr>
          <p:nvPr/>
        </p:nvSpPr>
        <p:spPr>
          <a:xfrm>
            <a:off x="9760692" y="6473483"/>
            <a:ext cx="1671229" cy="2326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Aptos" panose="020B0004020202020204" pitchFamily="34" charset="0"/>
              </a:rPr>
              <a:t>@telecomvillage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E9C0C45E-6424-B3CA-1361-9372623371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14476" y="592620"/>
            <a:ext cx="6715503" cy="680497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Title Line 1</a:t>
            </a:r>
            <a:br>
              <a:rPr lang="en-US" dirty="0"/>
            </a:br>
            <a:r>
              <a:rPr lang="en-US" dirty="0"/>
              <a:t>Title line 2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CDFBACF-4693-7371-6489-4E5E4C38B3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4413" y="1357313"/>
            <a:ext cx="9977437" cy="49085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0DE9E3-B366-B29C-D7A4-19B75C075995}"/>
              </a:ext>
            </a:extLst>
          </p:cNvPr>
          <p:cNvGrpSpPr/>
          <p:nvPr/>
        </p:nvGrpSpPr>
        <p:grpSpPr>
          <a:xfrm>
            <a:off x="-11255" y="-10961"/>
            <a:ext cx="885255" cy="6869073"/>
            <a:chOff x="1454255" y="-11073"/>
            <a:chExt cx="885255" cy="6869073"/>
          </a:xfrm>
        </p:grpSpPr>
        <p:sp>
          <p:nvSpPr>
            <p:cNvPr id="3" name="Rectangle: Top Corners One Rounded and One Snipped 2">
              <a:extLst>
                <a:ext uri="{FF2B5EF4-FFF2-40B4-BE49-F238E27FC236}">
                  <a16:creationId xmlns:a16="http://schemas.microsoft.com/office/drawing/2014/main" id="{5E6A79C7-AE8C-E6A2-E0AD-7731B1D861F0}"/>
                </a:ext>
              </a:extLst>
            </p:cNvPr>
            <p:cNvSpPr/>
            <p:nvPr/>
          </p:nvSpPr>
          <p:spPr>
            <a:xfrm>
              <a:off x="1465243" y="3150824"/>
              <a:ext cx="874267" cy="3707176"/>
            </a:xfrm>
            <a:prstGeom prst="snipRoundRect">
              <a:avLst>
                <a:gd name="adj1" fmla="val 0"/>
                <a:gd name="adj2" fmla="val 45481"/>
              </a:avLst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D6C7EEF-E8DD-3C61-AFED-DF4D5972AD20}"/>
                </a:ext>
              </a:extLst>
            </p:cNvPr>
            <p:cNvSpPr/>
            <p:nvPr/>
          </p:nvSpPr>
          <p:spPr>
            <a:xfrm>
              <a:off x="1454255" y="-11073"/>
              <a:ext cx="885255" cy="6869073"/>
            </a:xfrm>
            <a:custGeom>
              <a:avLst/>
              <a:gdLst>
                <a:gd name="connsiteX0" fmla="*/ 0 w 885255"/>
                <a:gd name="connsiteY0" fmla="*/ 0 h 6869073"/>
                <a:gd name="connsiteX1" fmla="*/ 533160 w 885255"/>
                <a:gd name="connsiteY1" fmla="*/ 0 h 6869073"/>
                <a:gd name="connsiteX2" fmla="*/ 533160 w 885255"/>
                <a:gd name="connsiteY2" fmla="*/ 4422253 h 6869073"/>
                <a:gd name="connsiteX3" fmla="*/ 885255 w 885255"/>
                <a:gd name="connsiteY3" fmla="*/ 4774348 h 6869073"/>
                <a:gd name="connsiteX4" fmla="*/ 885255 w 885255"/>
                <a:gd name="connsiteY4" fmla="*/ 6869072 h 6869073"/>
                <a:gd name="connsiteX5" fmla="*/ 533160 w 885255"/>
                <a:gd name="connsiteY5" fmla="*/ 6869072 h 6869073"/>
                <a:gd name="connsiteX6" fmla="*/ 533160 w 885255"/>
                <a:gd name="connsiteY6" fmla="*/ 6869073 h 6869073"/>
                <a:gd name="connsiteX7" fmla="*/ 0 w 885255"/>
                <a:gd name="connsiteY7" fmla="*/ 6869073 h 686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5255" h="6869073">
                  <a:moveTo>
                    <a:pt x="0" y="0"/>
                  </a:moveTo>
                  <a:lnTo>
                    <a:pt x="533160" y="0"/>
                  </a:lnTo>
                  <a:lnTo>
                    <a:pt x="533160" y="4422253"/>
                  </a:lnTo>
                  <a:lnTo>
                    <a:pt x="885255" y="4774348"/>
                  </a:lnTo>
                  <a:lnTo>
                    <a:pt x="885255" y="6869072"/>
                  </a:lnTo>
                  <a:lnTo>
                    <a:pt x="533160" y="6869072"/>
                  </a:lnTo>
                  <a:lnTo>
                    <a:pt x="533160" y="6869073"/>
                  </a:lnTo>
                  <a:lnTo>
                    <a:pt x="0" y="686907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7FB6DE2-B008-C361-CD1D-38C0CB0797E0}"/>
              </a:ext>
            </a:extLst>
          </p:cNvPr>
          <p:cNvSpPr/>
          <p:nvPr/>
        </p:nvSpPr>
        <p:spPr>
          <a:xfrm flipH="1">
            <a:off x="921379" y="592619"/>
            <a:ext cx="45719" cy="680499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CFE37AD-7F3D-CFBF-20E7-45C172804D96}"/>
              </a:ext>
            </a:extLst>
          </p:cNvPr>
          <p:cNvSpPr/>
          <p:nvPr/>
        </p:nvSpPr>
        <p:spPr>
          <a:xfrm rot="10800000">
            <a:off x="11177968" y="346326"/>
            <a:ext cx="793134" cy="6154276"/>
          </a:xfrm>
          <a:custGeom>
            <a:avLst/>
            <a:gdLst>
              <a:gd name="connsiteX0" fmla="*/ 0 w 885255"/>
              <a:gd name="connsiteY0" fmla="*/ 0 h 6869073"/>
              <a:gd name="connsiteX1" fmla="*/ 533160 w 885255"/>
              <a:gd name="connsiteY1" fmla="*/ 0 h 6869073"/>
              <a:gd name="connsiteX2" fmla="*/ 533160 w 885255"/>
              <a:gd name="connsiteY2" fmla="*/ 4422253 h 6869073"/>
              <a:gd name="connsiteX3" fmla="*/ 885255 w 885255"/>
              <a:gd name="connsiteY3" fmla="*/ 4774348 h 6869073"/>
              <a:gd name="connsiteX4" fmla="*/ 885255 w 885255"/>
              <a:gd name="connsiteY4" fmla="*/ 6869072 h 6869073"/>
              <a:gd name="connsiteX5" fmla="*/ 533160 w 885255"/>
              <a:gd name="connsiteY5" fmla="*/ 6869072 h 6869073"/>
              <a:gd name="connsiteX6" fmla="*/ 533160 w 885255"/>
              <a:gd name="connsiteY6" fmla="*/ 6869073 h 6869073"/>
              <a:gd name="connsiteX7" fmla="*/ 0 w 885255"/>
              <a:gd name="connsiteY7" fmla="*/ 6869073 h 6869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5255" h="6869073">
                <a:moveTo>
                  <a:pt x="0" y="0"/>
                </a:moveTo>
                <a:lnTo>
                  <a:pt x="533160" y="0"/>
                </a:lnTo>
                <a:lnTo>
                  <a:pt x="533160" y="4422253"/>
                </a:lnTo>
                <a:lnTo>
                  <a:pt x="885255" y="4774348"/>
                </a:lnTo>
                <a:lnTo>
                  <a:pt x="885255" y="6869072"/>
                </a:lnTo>
                <a:lnTo>
                  <a:pt x="533160" y="6869072"/>
                </a:lnTo>
                <a:lnTo>
                  <a:pt x="533160" y="6869073"/>
                </a:lnTo>
                <a:lnTo>
                  <a:pt x="0" y="6869073"/>
                </a:lnTo>
                <a:close/>
              </a:path>
            </a:pathLst>
          </a:custGeom>
          <a:noFill/>
          <a:ln>
            <a:solidFill>
              <a:schemeClr val="accent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2B26BAA-5C1F-8BB0-9E01-6FD59E4C302B}"/>
              </a:ext>
            </a:extLst>
          </p:cNvPr>
          <p:cNvCxnSpPr/>
          <p:nvPr/>
        </p:nvCxnSpPr>
        <p:spPr>
          <a:xfrm>
            <a:off x="1266940" y="6588142"/>
            <a:ext cx="3613532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19CC3E-F0D4-2D90-126F-EE07AF3AB057}"/>
              </a:ext>
            </a:extLst>
          </p:cNvPr>
          <p:cNvCxnSpPr/>
          <p:nvPr/>
        </p:nvCxnSpPr>
        <p:spPr>
          <a:xfrm>
            <a:off x="6940626" y="269858"/>
            <a:ext cx="3613532" cy="0"/>
          </a:xfrm>
          <a:prstGeom prst="line">
            <a:avLst/>
          </a:prstGeom>
          <a:ln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65C2F8-E394-E7EA-297A-4CC2583BFA72}"/>
              </a:ext>
            </a:extLst>
          </p:cNvPr>
          <p:cNvGrpSpPr/>
          <p:nvPr/>
        </p:nvGrpSpPr>
        <p:grpSpPr>
          <a:xfrm>
            <a:off x="11629620" y="4354727"/>
            <a:ext cx="228600" cy="2026655"/>
            <a:chOff x="11750443" y="493313"/>
            <a:chExt cx="228600" cy="2026655"/>
          </a:xfrm>
          <a:gradFill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4D3C876-03CA-E717-A4A8-F25AECBD6144}"/>
                </a:ext>
              </a:extLst>
            </p:cNvPr>
            <p:cNvSpPr/>
            <p:nvPr/>
          </p:nvSpPr>
          <p:spPr>
            <a:xfrm>
              <a:off x="11750443" y="493313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C463E66-237E-79AB-EE25-C59E938EB5B9}"/>
                </a:ext>
              </a:extLst>
            </p:cNvPr>
            <p:cNvSpPr/>
            <p:nvPr/>
          </p:nvSpPr>
          <p:spPr>
            <a:xfrm>
              <a:off x="11750443" y="852924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3DF9E04-4ED6-9384-C0D0-6189648EE970}"/>
                </a:ext>
              </a:extLst>
            </p:cNvPr>
            <p:cNvSpPr/>
            <p:nvPr/>
          </p:nvSpPr>
          <p:spPr>
            <a:xfrm>
              <a:off x="11750443" y="1212535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2B3D924-3388-3B8E-5C89-AB1318E3CA0D}"/>
                </a:ext>
              </a:extLst>
            </p:cNvPr>
            <p:cNvSpPr/>
            <p:nvPr/>
          </p:nvSpPr>
          <p:spPr>
            <a:xfrm>
              <a:off x="11750443" y="1572146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935C5D2-2F71-E155-1C9A-E5FDC17E948D}"/>
                </a:ext>
              </a:extLst>
            </p:cNvPr>
            <p:cNvSpPr/>
            <p:nvPr/>
          </p:nvSpPr>
          <p:spPr>
            <a:xfrm>
              <a:off x="11750443" y="1931757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F010892-13CF-AED3-7321-AD07A1414CB3}"/>
                </a:ext>
              </a:extLst>
            </p:cNvPr>
            <p:cNvSpPr/>
            <p:nvPr/>
          </p:nvSpPr>
          <p:spPr>
            <a:xfrm>
              <a:off x="11750443" y="2291368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7722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EB3925C-28A8-428E-E496-FC5D77F6FAEA}"/>
              </a:ext>
            </a:extLst>
          </p:cNvPr>
          <p:cNvGrpSpPr/>
          <p:nvPr/>
        </p:nvGrpSpPr>
        <p:grpSpPr>
          <a:xfrm>
            <a:off x="-11255" y="-10961"/>
            <a:ext cx="885255" cy="6869073"/>
            <a:chOff x="1454255" y="-11073"/>
            <a:chExt cx="885255" cy="6869073"/>
          </a:xfrm>
        </p:grpSpPr>
        <p:sp>
          <p:nvSpPr>
            <p:cNvPr id="8" name="Rectangle: Top Corners One Rounded and One Snipped 7">
              <a:extLst>
                <a:ext uri="{FF2B5EF4-FFF2-40B4-BE49-F238E27FC236}">
                  <a16:creationId xmlns:a16="http://schemas.microsoft.com/office/drawing/2014/main" id="{EDEE2800-AC81-08A0-9323-4FABA74D8FFC}"/>
                </a:ext>
              </a:extLst>
            </p:cNvPr>
            <p:cNvSpPr/>
            <p:nvPr/>
          </p:nvSpPr>
          <p:spPr>
            <a:xfrm>
              <a:off x="1465243" y="3150824"/>
              <a:ext cx="874267" cy="3707176"/>
            </a:xfrm>
            <a:prstGeom prst="snipRoundRect">
              <a:avLst>
                <a:gd name="adj1" fmla="val 0"/>
                <a:gd name="adj2" fmla="val 45481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653C33C-8456-0300-FAF0-91273898F39E}"/>
                </a:ext>
              </a:extLst>
            </p:cNvPr>
            <p:cNvSpPr/>
            <p:nvPr/>
          </p:nvSpPr>
          <p:spPr>
            <a:xfrm>
              <a:off x="1454255" y="-11073"/>
              <a:ext cx="885255" cy="6869073"/>
            </a:xfrm>
            <a:custGeom>
              <a:avLst/>
              <a:gdLst>
                <a:gd name="connsiteX0" fmla="*/ 0 w 885255"/>
                <a:gd name="connsiteY0" fmla="*/ 0 h 6869073"/>
                <a:gd name="connsiteX1" fmla="*/ 533160 w 885255"/>
                <a:gd name="connsiteY1" fmla="*/ 0 h 6869073"/>
                <a:gd name="connsiteX2" fmla="*/ 533160 w 885255"/>
                <a:gd name="connsiteY2" fmla="*/ 4422253 h 6869073"/>
                <a:gd name="connsiteX3" fmla="*/ 885255 w 885255"/>
                <a:gd name="connsiteY3" fmla="*/ 4774348 h 6869073"/>
                <a:gd name="connsiteX4" fmla="*/ 885255 w 885255"/>
                <a:gd name="connsiteY4" fmla="*/ 6869072 h 6869073"/>
                <a:gd name="connsiteX5" fmla="*/ 533160 w 885255"/>
                <a:gd name="connsiteY5" fmla="*/ 6869072 h 6869073"/>
                <a:gd name="connsiteX6" fmla="*/ 533160 w 885255"/>
                <a:gd name="connsiteY6" fmla="*/ 6869073 h 6869073"/>
                <a:gd name="connsiteX7" fmla="*/ 0 w 885255"/>
                <a:gd name="connsiteY7" fmla="*/ 6869073 h 686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5255" h="6869073">
                  <a:moveTo>
                    <a:pt x="0" y="0"/>
                  </a:moveTo>
                  <a:lnTo>
                    <a:pt x="533160" y="0"/>
                  </a:lnTo>
                  <a:lnTo>
                    <a:pt x="533160" y="4422253"/>
                  </a:lnTo>
                  <a:lnTo>
                    <a:pt x="885255" y="4774348"/>
                  </a:lnTo>
                  <a:lnTo>
                    <a:pt x="885255" y="6869072"/>
                  </a:lnTo>
                  <a:lnTo>
                    <a:pt x="533160" y="6869072"/>
                  </a:lnTo>
                  <a:lnTo>
                    <a:pt x="533160" y="6869073"/>
                  </a:lnTo>
                  <a:lnTo>
                    <a:pt x="0" y="686907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A9305EF-9F9B-E9EA-462A-56CFBB1699E2}"/>
              </a:ext>
            </a:extLst>
          </p:cNvPr>
          <p:cNvSpPr/>
          <p:nvPr/>
        </p:nvSpPr>
        <p:spPr>
          <a:xfrm flipH="1">
            <a:off x="921379" y="592619"/>
            <a:ext cx="45719" cy="68049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055263-9DFD-CD68-FCD1-9296830D0697}"/>
              </a:ext>
            </a:extLst>
          </p:cNvPr>
          <p:cNvCxnSpPr/>
          <p:nvPr/>
        </p:nvCxnSpPr>
        <p:spPr>
          <a:xfrm>
            <a:off x="1266940" y="6588142"/>
            <a:ext cx="3613532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B1347F0-4024-92AF-40F0-185745D76726}"/>
              </a:ext>
            </a:extLst>
          </p:cNvPr>
          <p:cNvCxnSpPr/>
          <p:nvPr/>
        </p:nvCxnSpPr>
        <p:spPr>
          <a:xfrm>
            <a:off x="8112550" y="298138"/>
            <a:ext cx="3613532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2">
            <a:extLst>
              <a:ext uri="{FF2B5EF4-FFF2-40B4-BE49-F238E27FC236}">
                <a16:creationId xmlns:a16="http://schemas.microsoft.com/office/drawing/2014/main" id="{EF97B2AB-2EDC-261B-2A5F-2AC4C4276106}"/>
              </a:ext>
            </a:extLst>
          </p:cNvPr>
          <p:cNvSpPr txBox="1">
            <a:spLocks/>
          </p:cNvSpPr>
          <p:nvPr/>
        </p:nvSpPr>
        <p:spPr>
          <a:xfrm>
            <a:off x="9760692" y="6473483"/>
            <a:ext cx="1671229" cy="2326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Aptos" panose="020B0004020202020204" pitchFamily="34" charset="0"/>
              </a:rPr>
              <a:t>@telecomvillage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E9C0C45E-6424-B3CA-1361-9372623371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14476" y="592620"/>
            <a:ext cx="6715503" cy="680497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Title Line 1</a:t>
            </a:r>
            <a:br>
              <a:rPr lang="en-US" dirty="0"/>
            </a:br>
            <a:r>
              <a:rPr lang="en-US" dirty="0"/>
              <a:t>Title line 2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CDFBACF-4693-7371-6489-4E5E4C38B3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4413" y="1357313"/>
            <a:ext cx="9977437" cy="49085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10579B-1404-6F1C-740D-32BF92BE387C}"/>
              </a:ext>
            </a:extLst>
          </p:cNvPr>
          <p:cNvGrpSpPr/>
          <p:nvPr/>
        </p:nvGrpSpPr>
        <p:grpSpPr>
          <a:xfrm>
            <a:off x="10662461" y="5436546"/>
            <a:ext cx="1292221" cy="1250433"/>
            <a:chOff x="4542224" y="4534751"/>
            <a:chExt cx="1292221" cy="1250433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" name="Hexagon 2">
              <a:extLst>
                <a:ext uri="{FF2B5EF4-FFF2-40B4-BE49-F238E27FC236}">
                  <a16:creationId xmlns:a16="http://schemas.microsoft.com/office/drawing/2014/main" id="{685C291C-DF6F-B9C8-C2CA-6B5422D4C19F}"/>
                </a:ext>
              </a:extLst>
            </p:cNvPr>
            <p:cNvSpPr/>
            <p:nvPr/>
          </p:nvSpPr>
          <p:spPr>
            <a:xfrm>
              <a:off x="5170277" y="5212625"/>
              <a:ext cx="664168" cy="572559"/>
            </a:xfrm>
            <a:prstGeom prst="hexagon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F834BD1D-559F-607C-FEB4-73F2CD9A684E}"/>
                </a:ext>
              </a:extLst>
            </p:cNvPr>
            <p:cNvSpPr/>
            <p:nvPr/>
          </p:nvSpPr>
          <p:spPr>
            <a:xfrm>
              <a:off x="4542224" y="4869016"/>
              <a:ext cx="664168" cy="572559"/>
            </a:xfrm>
            <a:prstGeom prst="hexagon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C0955479-0342-34CA-A84E-E09600E1A96A}"/>
                </a:ext>
              </a:extLst>
            </p:cNvPr>
            <p:cNvSpPr/>
            <p:nvPr/>
          </p:nvSpPr>
          <p:spPr>
            <a:xfrm>
              <a:off x="5154225" y="4534751"/>
              <a:ext cx="664168" cy="572559"/>
            </a:xfrm>
            <a:prstGeom prst="hexagon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C1C4863-81D8-BC9A-A371-7F982D45E7A2}"/>
              </a:ext>
            </a:extLst>
          </p:cNvPr>
          <p:cNvGrpSpPr/>
          <p:nvPr/>
        </p:nvGrpSpPr>
        <p:grpSpPr>
          <a:xfrm>
            <a:off x="11726082" y="686109"/>
            <a:ext cx="228600" cy="2026655"/>
            <a:chOff x="11750443" y="493313"/>
            <a:chExt cx="228600" cy="2026655"/>
          </a:xfr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2E895E-A689-55CD-294B-1675DB36BDA7}"/>
                </a:ext>
              </a:extLst>
            </p:cNvPr>
            <p:cNvSpPr/>
            <p:nvPr/>
          </p:nvSpPr>
          <p:spPr>
            <a:xfrm>
              <a:off x="11750443" y="493313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AEA9433-F75A-0342-9285-8D2DA892B2E3}"/>
                </a:ext>
              </a:extLst>
            </p:cNvPr>
            <p:cNvSpPr/>
            <p:nvPr/>
          </p:nvSpPr>
          <p:spPr>
            <a:xfrm>
              <a:off x="11750443" y="852924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9A18998-EF40-7BDF-D38F-C01133CAA4DE}"/>
                </a:ext>
              </a:extLst>
            </p:cNvPr>
            <p:cNvSpPr/>
            <p:nvPr/>
          </p:nvSpPr>
          <p:spPr>
            <a:xfrm>
              <a:off x="11750443" y="1212535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042E1BA-848B-5359-765B-A3AC15BF1161}"/>
                </a:ext>
              </a:extLst>
            </p:cNvPr>
            <p:cNvSpPr/>
            <p:nvPr/>
          </p:nvSpPr>
          <p:spPr>
            <a:xfrm>
              <a:off x="11750443" y="1572146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8DC09CA-BA2E-323C-1264-52D950F21F1D}"/>
                </a:ext>
              </a:extLst>
            </p:cNvPr>
            <p:cNvSpPr/>
            <p:nvPr/>
          </p:nvSpPr>
          <p:spPr>
            <a:xfrm>
              <a:off x="11750443" y="1931757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6555099-B9CE-9CB0-B306-5B03FEC1E287}"/>
                </a:ext>
              </a:extLst>
            </p:cNvPr>
            <p:cNvSpPr/>
            <p:nvPr/>
          </p:nvSpPr>
          <p:spPr>
            <a:xfrm>
              <a:off x="11750443" y="2291368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6805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EF97B2AB-2EDC-261B-2A5F-2AC4C4276106}"/>
              </a:ext>
            </a:extLst>
          </p:cNvPr>
          <p:cNvSpPr txBox="1">
            <a:spLocks/>
          </p:cNvSpPr>
          <p:nvPr/>
        </p:nvSpPr>
        <p:spPr>
          <a:xfrm>
            <a:off x="9760692" y="6473483"/>
            <a:ext cx="1671229" cy="2326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Aptos" panose="020B0004020202020204" pitchFamily="34" charset="0"/>
              </a:rPr>
              <a:t>@telecomvillage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E9C0C45E-6424-B3CA-1361-9372623371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14476" y="592620"/>
            <a:ext cx="6715503" cy="680497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Title Line 1</a:t>
            </a:r>
            <a:br>
              <a:rPr lang="en-US" dirty="0"/>
            </a:br>
            <a:r>
              <a:rPr lang="en-US" dirty="0"/>
              <a:t>Title line 2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CDFBACF-4693-7371-6489-4E5E4C38B3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4413" y="1357313"/>
            <a:ext cx="9977437" cy="49085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0DE9E3-B366-B29C-D7A4-19B75C075995}"/>
              </a:ext>
            </a:extLst>
          </p:cNvPr>
          <p:cNvGrpSpPr/>
          <p:nvPr/>
        </p:nvGrpSpPr>
        <p:grpSpPr>
          <a:xfrm>
            <a:off x="-11255" y="-10961"/>
            <a:ext cx="885255" cy="6869073"/>
            <a:chOff x="1454255" y="-11073"/>
            <a:chExt cx="885255" cy="6869073"/>
          </a:xfrm>
        </p:grpSpPr>
        <p:sp>
          <p:nvSpPr>
            <p:cNvPr id="3" name="Rectangle: Top Corners One Rounded and One Snipped 2">
              <a:extLst>
                <a:ext uri="{FF2B5EF4-FFF2-40B4-BE49-F238E27FC236}">
                  <a16:creationId xmlns:a16="http://schemas.microsoft.com/office/drawing/2014/main" id="{5E6A79C7-AE8C-E6A2-E0AD-7731B1D861F0}"/>
                </a:ext>
              </a:extLst>
            </p:cNvPr>
            <p:cNvSpPr/>
            <p:nvPr/>
          </p:nvSpPr>
          <p:spPr>
            <a:xfrm>
              <a:off x="1465243" y="3150824"/>
              <a:ext cx="874267" cy="3707176"/>
            </a:xfrm>
            <a:prstGeom prst="snipRoundRect">
              <a:avLst>
                <a:gd name="adj1" fmla="val 0"/>
                <a:gd name="adj2" fmla="val 45481"/>
              </a:avLst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D6C7EEF-E8DD-3C61-AFED-DF4D5972AD20}"/>
                </a:ext>
              </a:extLst>
            </p:cNvPr>
            <p:cNvSpPr/>
            <p:nvPr/>
          </p:nvSpPr>
          <p:spPr>
            <a:xfrm>
              <a:off x="1454255" y="-11073"/>
              <a:ext cx="885255" cy="6869073"/>
            </a:xfrm>
            <a:custGeom>
              <a:avLst/>
              <a:gdLst>
                <a:gd name="connsiteX0" fmla="*/ 0 w 885255"/>
                <a:gd name="connsiteY0" fmla="*/ 0 h 6869073"/>
                <a:gd name="connsiteX1" fmla="*/ 533160 w 885255"/>
                <a:gd name="connsiteY1" fmla="*/ 0 h 6869073"/>
                <a:gd name="connsiteX2" fmla="*/ 533160 w 885255"/>
                <a:gd name="connsiteY2" fmla="*/ 4422253 h 6869073"/>
                <a:gd name="connsiteX3" fmla="*/ 885255 w 885255"/>
                <a:gd name="connsiteY3" fmla="*/ 4774348 h 6869073"/>
                <a:gd name="connsiteX4" fmla="*/ 885255 w 885255"/>
                <a:gd name="connsiteY4" fmla="*/ 6869072 h 6869073"/>
                <a:gd name="connsiteX5" fmla="*/ 533160 w 885255"/>
                <a:gd name="connsiteY5" fmla="*/ 6869072 h 6869073"/>
                <a:gd name="connsiteX6" fmla="*/ 533160 w 885255"/>
                <a:gd name="connsiteY6" fmla="*/ 6869073 h 6869073"/>
                <a:gd name="connsiteX7" fmla="*/ 0 w 885255"/>
                <a:gd name="connsiteY7" fmla="*/ 6869073 h 686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5255" h="6869073">
                  <a:moveTo>
                    <a:pt x="0" y="0"/>
                  </a:moveTo>
                  <a:lnTo>
                    <a:pt x="533160" y="0"/>
                  </a:lnTo>
                  <a:lnTo>
                    <a:pt x="533160" y="4422253"/>
                  </a:lnTo>
                  <a:lnTo>
                    <a:pt x="885255" y="4774348"/>
                  </a:lnTo>
                  <a:lnTo>
                    <a:pt x="885255" y="6869072"/>
                  </a:lnTo>
                  <a:lnTo>
                    <a:pt x="533160" y="6869072"/>
                  </a:lnTo>
                  <a:lnTo>
                    <a:pt x="533160" y="6869073"/>
                  </a:lnTo>
                  <a:lnTo>
                    <a:pt x="0" y="686907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7FB6DE2-B008-C361-CD1D-38C0CB0797E0}"/>
              </a:ext>
            </a:extLst>
          </p:cNvPr>
          <p:cNvSpPr/>
          <p:nvPr/>
        </p:nvSpPr>
        <p:spPr>
          <a:xfrm flipH="1">
            <a:off x="921379" y="592619"/>
            <a:ext cx="45719" cy="680499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2B26BAA-5C1F-8BB0-9E01-6FD59E4C302B}"/>
              </a:ext>
            </a:extLst>
          </p:cNvPr>
          <p:cNvCxnSpPr/>
          <p:nvPr/>
        </p:nvCxnSpPr>
        <p:spPr>
          <a:xfrm>
            <a:off x="1266940" y="6588142"/>
            <a:ext cx="3613532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776D34EC-FC24-7E3A-563E-CE3A6D3DADB9}"/>
              </a:ext>
            </a:extLst>
          </p:cNvPr>
          <p:cNvGrpSpPr/>
          <p:nvPr/>
        </p:nvGrpSpPr>
        <p:grpSpPr>
          <a:xfrm>
            <a:off x="10662461" y="5436546"/>
            <a:ext cx="1292221" cy="1250433"/>
            <a:chOff x="4542224" y="4534751"/>
            <a:chExt cx="1292221" cy="1250433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315949B3-F96E-9632-8D78-541ACF3640A6}"/>
                </a:ext>
              </a:extLst>
            </p:cNvPr>
            <p:cNvSpPr/>
            <p:nvPr/>
          </p:nvSpPr>
          <p:spPr>
            <a:xfrm>
              <a:off x="5170277" y="5212625"/>
              <a:ext cx="664168" cy="572559"/>
            </a:xfrm>
            <a:prstGeom prst="hexagon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A5994E21-B14F-983A-65CE-0993FCA0B271}"/>
                </a:ext>
              </a:extLst>
            </p:cNvPr>
            <p:cNvSpPr/>
            <p:nvPr/>
          </p:nvSpPr>
          <p:spPr>
            <a:xfrm>
              <a:off x="4542224" y="4869016"/>
              <a:ext cx="664168" cy="572559"/>
            </a:xfrm>
            <a:prstGeom prst="hexagon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EA15CC54-60E1-3A5E-A4AA-281C6C69E8B5}"/>
                </a:ext>
              </a:extLst>
            </p:cNvPr>
            <p:cNvSpPr/>
            <p:nvPr/>
          </p:nvSpPr>
          <p:spPr>
            <a:xfrm>
              <a:off x="5154225" y="4534751"/>
              <a:ext cx="664168" cy="572559"/>
            </a:xfrm>
            <a:prstGeom prst="hexagon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C844D2C-1E8F-C2B1-ADFD-ABA350BF36B3}"/>
              </a:ext>
            </a:extLst>
          </p:cNvPr>
          <p:cNvGrpSpPr/>
          <p:nvPr/>
        </p:nvGrpSpPr>
        <p:grpSpPr>
          <a:xfrm>
            <a:off x="11726082" y="686109"/>
            <a:ext cx="228600" cy="2026655"/>
            <a:chOff x="11750443" y="493313"/>
            <a:chExt cx="228600" cy="2026655"/>
          </a:xfrm>
          <a:gradFill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9323B13-0290-A357-462C-DB4CF87A7482}"/>
                </a:ext>
              </a:extLst>
            </p:cNvPr>
            <p:cNvSpPr/>
            <p:nvPr/>
          </p:nvSpPr>
          <p:spPr>
            <a:xfrm>
              <a:off x="11750443" y="493313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BB27FD-284A-FC56-3FE3-6A1A58372D45}"/>
                </a:ext>
              </a:extLst>
            </p:cNvPr>
            <p:cNvSpPr/>
            <p:nvPr/>
          </p:nvSpPr>
          <p:spPr>
            <a:xfrm>
              <a:off x="11750443" y="852924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134248-27C0-C0BB-0AAB-A0E8FA6F76C4}"/>
                </a:ext>
              </a:extLst>
            </p:cNvPr>
            <p:cNvSpPr/>
            <p:nvPr/>
          </p:nvSpPr>
          <p:spPr>
            <a:xfrm>
              <a:off x="11750443" y="1212535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2058A2-49AB-2C97-5BA9-F2E50A53ADC5}"/>
                </a:ext>
              </a:extLst>
            </p:cNvPr>
            <p:cNvSpPr/>
            <p:nvPr/>
          </p:nvSpPr>
          <p:spPr>
            <a:xfrm>
              <a:off x="11750443" y="1572146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08F90F-BD63-3896-7B31-1D0C63031326}"/>
                </a:ext>
              </a:extLst>
            </p:cNvPr>
            <p:cNvSpPr/>
            <p:nvPr/>
          </p:nvSpPr>
          <p:spPr>
            <a:xfrm>
              <a:off x="11750443" y="1931757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CA13AB-8E25-1277-1ED3-1786EED5C6E5}"/>
                </a:ext>
              </a:extLst>
            </p:cNvPr>
            <p:cNvSpPr/>
            <p:nvPr/>
          </p:nvSpPr>
          <p:spPr>
            <a:xfrm>
              <a:off x="11750443" y="2291368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0061BC8-EC1A-3150-CCD4-F9A66787ECFF}"/>
              </a:ext>
            </a:extLst>
          </p:cNvPr>
          <p:cNvCxnSpPr/>
          <p:nvPr/>
        </p:nvCxnSpPr>
        <p:spPr>
          <a:xfrm>
            <a:off x="8112550" y="298138"/>
            <a:ext cx="3613532" cy="0"/>
          </a:xfrm>
          <a:prstGeom prst="line">
            <a:avLst/>
          </a:prstGeom>
          <a:ln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741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3303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26313F2-8038-3F51-BA18-2269EC30CE09}"/>
              </a:ext>
            </a:extLst>
          </p:cNvPr>
          <p:cNvSpPr/>
          <p:nvPr/>
        </p:nvSpPr>
        <p:spPr>
          <a:xfrm>
            <a:off x="0" y="0"/>
            <a:ext cx="12192000" cy="6880146"/>
          </a:xfrm>
          <a:prstGeom prst="rect">
            <a:avLst/>
          </a:prstGeom>
          <a:gradFill>
            <a:gsLst>
              <a:gs pos="0">
                <a:schemeClr val="bg2">
                  <a:lumMod val="10000"/>
                </a:schemeClr>
              </a:gs>
              <a:gs pos="100000">
                <a:schemeClr val="bg1">
                  <a:lumMod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C8534A-F856-B662-7448-C0A471316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292B02-1F7C-63CE-E83A-7375AC34D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5ED4C-D27A-A55A-E9B2-94D7E79994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566ED2-D43F-4039-8880-C27A29398AD3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9C547-3FB7-004A-345C-BB3ACFE356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BA77A-1377-C38C-60A5-0AC68E8C5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08827-AD7A-4AA7-B529-C8F5301A7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357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1" r:id="rId4"/>
    <p:sldLayoutId id="2147483657" r:id="rId5"/>
    <p:sldLayoutId id="2147483658" r:id="rId6"/>
    <p:sldLayoutId id="2147483659" r:id="rId7"/>
    <p:sldLayoutId id="214748365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2D843-7E21-0E43-E017-30D922D30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9740" y="1322773"/>
            <a:ext cx="4978859" cy="1469674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accent1"/>
                </a:solidFill>
              </a:rPr>
              <a:t>MalSim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F6856B-46F5-08DE-0ED5-DC3CF3E595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23863" y="2792447"/>
            <a:ext cx="3904712" cy="942625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dirty="0"/>
              <a:t>Building Covert Telecom Trackers with Malicious </a:t>
            </a:r>
            <a:r>
              <a:rPr lang="en-US" dirty="0" err="1"/>
              <a:t>eSIM</a:t>
            </a:r>
            <a:r>
              <a:rPr lang="en-US" dirty="0"/>
              <a:t> Profiles</a:t>
            </a:r>
          </a:p>
        </p:txBody>
      </p:sp>
    </p:spTree>
    <p:extLst>
      <p:ext uri="{BB962C8B-B14F-4D97-AF65-F5344CB8AC3E}">
        <p14:creationId xmlns:p14="http://schemas.microsoft.com/office/powerpoint/2010/main" val="391357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A1382-E3B3-226D-E8C4-A198F0499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0CB709-7D74-EB0E-5528-162FDA159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spc="-52" dirty="0">
                <a:solidFill>
                  <a:srgbClr val="F2F2F2"/>
                </a:solidFill>
                <a:latin typeface="Source Code Pro Semibold"/>
              </a:rPr>
              <a:t>GSMA-defined </a:t>
            </a:r>
            <a:r>
              <a:rPr lang="en-US" sz="2800" b="1" spc="-52" dirty="0" err="1">
                <a:solidFill>
                  <a:srgbClr val="F2F2F2"/>
                </a:solidFill>
                <a:latin typeface="Source Code Pro Semibold"/>
              </a:rPr>
              <a:t>eSIM</a:t>
            </a:r>
            <a:r>
              <a:rPr lang="en-US" sz="2800" b="1" spc="-52" dirty="0">
                <a:solidFill>
                  <a:srgbClr val="F2F2F2"/>
                </a:solidFill>
                <a:latin typeface="Source Code Pro Semibold"/>
              </a:rPr>
              <a:t> architectures</a:t>
            </a:r>
            <a:endParaRPr lang="en-US" sz="2800" spc="-1" dirty="0">
              <a:solidFill>
                <a:schemeClr val="accent1"/>
              </a:solidFill>
              <a:latin typeface="Source Code Pro Medium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7E589C-A4FB-8937-D216-514D34F3FF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>
                <a:solidFill>
                  <a:schemeClr val="accent1"/>
                </a:solidFill>
              </a:rPr>
              <a:t>IoT Architecture</a:t>
            </a:r>
          </a:p>
          <a:p>
            <a:pPr marL="0" indent="0">
              <a:buNone/>
            </a:pPr>
            <a:endParaRPr lang="en-IN" dirty="0"/>
          </a:p>
          <a:p>
            <a:pPr lvl="1"/>
            <a:r>
              <a:rPr lang="en-US" dirty="0"/>
              <a:t>Designed for network-constrained or screen-less IoT devices.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Based on Consumer spec but adds two key modules:</a:t>
            </a:r>
          </a:p>
          <a:p>
            <a:pPr lvl="1"/>
            <a:endParaRPr lang="en-US" dirty="0"/>
          </a:p>
          <a:p>
            <a:pPr lvl="2"/>
            <a:r>
              <a:rPr lang="en-US" dirty="0" err="1"/>
              <a:t>eIM</a:t>
            </a:r>
            <a:r>
              <a:rPr lang="en-US" dirty="0"/>
              <a:t> (IoT Remote Manager): Remotely triggers install/enable/disable actions.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IPA (IoT Profile Assistant): Local proxy handling secure profile exchange.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Pull model managed by a remote enterprise entity (e.g., IoT OEM).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Profiles downloaded securely and automatically provisioned without user intent.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Supports fleet management, bulk provisioning, and remote SIM lifecycle ops.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Ideal for LPWAN, NB-IoT, and other enterprise IoT deployments.</a:t>
            </a:r>
            <a:endParaRPr lang="en-IN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717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934AD-772B-067B-C1DF-751D29FF2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2DDF70-4467-4666-61E4-41D62F0A1F93}"/>
              </a:ext>
            </a:extLst>
          </p:cNvPr>
          <p:cNvSpPr/>
          <p:nvPr/>
        </p:nvSpPr>
        <p:spPr>
          <a:xfrm>
            <a:off x="7849111" y="2448628"/>
            <a:ext cx="3602368" cy="29579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3E4601-9067-BFD7-BA3B-1F68202A5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spc="-52" dirty="0">
                <a:solidFill>
                  <a:schemeClr val="accent1"/>
                </a:solidFill>
                <a:latin typeface="Source Code Pro Semibold"/>
              </a:rPr>
              <a:t>Android </a:t>
            </a:r>
            <a:r>
              <a:rPr lang="en-US" sz="2800" b="1" spc="-52" dirty="0" err="1">
                <a:solidFill>
                  <a:schemeClr val="accent1"/>
                </a:solidFill>
                <a:latin typeface="Source Code Pro Semibold"/>
              </a:rPr>
              <a:t>eSIM</a:t>
            </a:r>
            <a:r>
              <a:rPr lang="en-US" sz="2800" b="1" spc="-52" dirty="0">
                <a:solidFill>
                  <a:schemeClr val="accent1"/>
                </a:solidFill>
                <a:latin typeface="Source Code Pro Semibold"/>
              </a:rPr>
              <a:t> </a:t>
            </a:r>
            <a:r>
              <a:rPr lang="en-US" sz="2800" b="1" spc="-52" dirty="0">
                <a:solidFill>
                  <a:srgbClr val="F2F2F2"/>
                </a:solidFill>
                <a:latin typeface="Source Code Pro Semibold"/>
              </a:rPr>
              <a:t>Architecture</a:t>
            </a:r>
            <a:endParaRPr lang="en-US" sz="2800" spc="-1" dirty="0">
              <a:solidFill>
                <a:schemeClr val="accent1"/>
              </a:solidFill>
              <a:latin typeface="Source Code Pro Medium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20B205-88E8-C4BE-7C16-FCECE0FE9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4414" y="1357313"/>
            <a:ext cx="6957436" cy="4908550"/>
          </a:xfrm>
        </p:spPr>
        <p:txBody>
          <a:bodyPr>
            <a:normAutofit lnSpcReduction="10000"/>
          </a:bodyPr>
          <a:lstStyle/>
          <a:p>
            <a:r>
              <a:rPr lang="en-IN" dirty="0"/>
              <a:t>Key components </a:t>
            </a:r>
          </a:p>
          <a:p>
            <a:pPr lvl="1"/>
            <a:r>
              <a:rPr lang="en-IN" b="1" dirty="0"/>
              <a:t>SM-DP+ (Subscription Manager - Data Preparation+)</a:t>
            </a:r>
            <a:br>
              <a:rPr lang="en-IN" dirty="0"/>
            </a:br>
            <a:r>
              <a:rPr lang="en-IN" dirty="0"/>
              <a:t>• Secure backend server operated by MNOs.</a:t>
            </a:r>
            <a:br>
              <a:rPr lang="en-IN" dirty="0"/>
            </a:br>
            <a:r>
              <a:rPr lang="en-IN" dirty="0"/>
              <a:t>• Prepares encrypted </a:t>
            </a:r>
            <a:r>
              <a:rPr lang="en-IN" dirty="0" err="1"/>
              <a:t>eSIM</a:t>
            </a:r>
            <a:r>
              <a:rPr lang="en-IN" dirty="0"/>
              <a:t> profiles for download.</a:t>
            </a:r>
          </a:p>
          <a:p>
            <a:pPr lvl="1"/>
            <a:endParaRPr lang="en-IN" dirty="0"/>
          </a:p>
          <a:p>
            <a:pPr lvl="1"/>
            <a:r>
              <a:rPr lang="en-IN" b="1" dirty="0"/>
              <a:t>LPA (Local Profile Assistant)</a:t>
            </a:r>
            <a:br>
              <a:rPr lang="en-IN" dirty="0"/>
            </a:br>
            <a:r>
              <a:rPr lang="en-IN" dirty="0"/>
              <a:t>• A system component in Android (part of the OS).</a:t>
            </a:r>
            <a:br>
              <a:rPr lang="en-IN" dirty="0"/>
            </a:br>
            <a:r>
              <a:rPr lang="en-IN" dirty="0"/>
              <a:t>• Communicates with SM-DP+ to fetch and install </a:t>
            </a:r>
            <a:r>
              <a:rPr lang="en-IN" dirty="0" err="1"/>
              <a:t>eSIM</a:t>
            </a:r>
            <a:r>
              <a:rPr lang="en-IN" dirty="0"/>
              <a:t> profiles.</a:t>
            </a:r>
            <a:br>
              <a:rPr lang="en-IN" dirty="0"/>
            </a:br>
            <a:r>
              <a:rPr lang="en-IN" dirty="0"/>
              <a:t>• Handles QR code scanning, profile activation/deletion.</a:t>
            </a:r>
          </a:p>
          <a:p>
            <a:pPr lvl="1"/>
            <a:endParaRPr lang="en-IN" dirty="0"/>
          </a:p>
          <a:p>
            <a:pPr lvl="1"/>
            <a:r>
              <a:rPr lang="en-IN" b="1" dirty="0" err="1"/>
              <a:t>eUICC</a:t>
            </a:r>
            <a:r>
              <a:rPr lang="en-IN" b="1" dirty="0"/>
              <a:t> (Embedded UICC)</a:t>
            </a:r>
            <a:br>
              <a:rPr lang="en-IN" dirty="0"/>
            </a:br>
            <a:r>
              <a:rPr lang="en-IN" dirty="0"/>
              <a:t>• Hardware chip storing multiple </a:t>
            </a:r>
            <a:r>
              <a:rPr lang="en-IN" dirty="0" err="1"/>
              <a:t>eSIM</a:t>
            </a:r>
            <a:r>
              <a:rPr lang="en-IN" dirty="0"/>
              <a:t> profiles securely.</a:t>
            </a:r>
            <a:br>
              <a:rPr lang="en-IN" dirty="0"/>
            </a:br>
            <a:r>
              <a:rPr lang="en-IN" dirty="0"/>
              <a:t>• Can switch between profiles without physical SIM change.</a:t>
            </a:r>
          </a:p>
          <a:p>
            <a:pPr lvl="1"/>
            <a:r>
              <a:rPr lang="en-IN" b="1" dirty="0"/>
              <a:t>End User</a:t>
            </a:r>
            <a:br>
              <a:rPr lang="en-IN" dirty="0"/>
            </a:br>
            <a:r>
              <a:rPr lang="en-IN" dirty="0"/>
              <a:t>• Initiates actions like scanning QR code or selecting profiles.</a:t>
            </a:r>
          </a:p>
          <a:p>
            <a:pPr lvl="1"/>
            <a:r>
              <a:rPr lang="en-IN" b="1" dirty="0"/>
              <a:t>Operator</a:t>
            </a:r>
            <a:br>
              <a:rPr lang="en-IN" dirty="0"/>
            </a:br>
            <a:r>
              <a:rPr lang="en-IN" dirty="0"/>
              <a:t>• Controls profile issuance and manages entitlements.</a:t>
            </a:r>
          </a:p>
        </p:txBody>
      </p:sp>
      <p:pic>
        <p:nvPicPr>
          <p:cNvPr id="4098" name="Picture 2" descr="Simplified Remote SIM Provisioning (RSP) architecture">
            <a:extLst>
              <a:ext uri="{FF2B5EF4-FFF2-40B4-BE49-F238E27FC236}">
                <a16:creationId xmlns:a16="http://schemas.microsoft.com/office/drawing/2014/main" id="{2A05576C-4DD2-930B-96EE-80A3F1CE5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754" y="2620963"/>
            <a:ext cx="29718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132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628AF-F32A-8935-3259-5414CD9B8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CE3761-6C8E-0415-979E-99FE58D39965}"/>
              </a:ext>
            </a:extLst>
          </p:cNvPr>
          <p:cNvSpPr/>
          <p:nvPr/>
        </p:nvSpPr>
        <p:spPr>
          <a:xfrm>
            <a:off x="7849111" y="2448628"/>
            <a:ext cx="3602368" cy="29579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E2C3D9-6295-9506-EEED-7C647C416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spc="-52" dirty="0">
                <a:solidFill>
                  <a:schemeClr val="accent1"/>
                </a:solidFill>
                <a:latin typeface="Source Code Pro Semibold"/>
              </a:rPr>
              <a:t>Workflow</a:t>
            </a:r>
            <a:endParaRPr lang="en-US" sz="2800" spc="-1" dirty="0">
              <a:solidFill>
                <a:schemeClr val="accent1"/>
              </a:solidFill>
              <a:latin typeface="Source Code Pro Medium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9FF2B3-E360-6A3F-ECBB-3FCAB7105D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4414" y="1976085"/>
            <a:ext cx="6957436" cy="428977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User initiates profile installation (e.g., scanning QR code).</a:t>
            </a:r>
          </a:p>
          <a:p>
            <a:pPr marL="457200" indent="-457200">
              <a:buFont typeface="+mj-lt"/>
              <a:buAutoNum type="arabicPeriod"/>
            </a:pPr>
            <a:endParaRPr lang="en-IN" dirty="0"/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LPA contacts SM-DP+ to request profile.</a:t>
            </a:r>
          </a:p>
          <a:p>
            <a:pPr marL="457200" indent="-457200">
              <a:buFont typeface="+mj-lt"/>
              <a:buAutoNum type="arabicPeriod"/>
            </a:pPr>
            <a:endParaRPr lang="en-IN" dirty="0"/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SM-DP+ delivers encrypted profile to the LPA.</a:t>
            </a:r>
          </a:p>
          <a:p>
            <a:pPr marL="457200" indent="-457200">
              <a:buFont typeface="+mj-lt"/>
              <a:buAutoNum type="arabicPeriod"/>
            </a:pPr>
            <a:endParaRPr lang="en-IN" dirty="0"/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LPA writes the profile securely to </a:t>
            </a:r>
            <a:r>
              <a:rPr lang="en-IN" dirty="0" err="1"/>
              <a:t>eUICC</a:t>
            </a:r>
            <a:r>
              <a:rPr lang="en-IN" dirty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IN" dirty="0"/>
          </a:p>
          <a:p>
            <a:pPr marL="457200" indent="-457200">
              <a:buFont typeface="+mj-lt"/>
              <a:buAutoNum type="arabicPeriod"/>
            </a:pPr>
            <a:r>
              <a:rPr lang="en-IN" dirty="0" err="1"/>
              <a:t>eUICC</a:t>
            </a:r>
            <a:r>
              <a:rPr lang="en-IN" dirty="0"/>
              <a:t> activates profile and connects to carrier.</a:t>
            </a:r>
          </a:p>
        </p:txBody>
      </p:sp>
      <p:pic>
        <p:nvPicPr>
          <p:cNvPr id="4098" name="Picture 2" descr="Simplified Remote SIM Provisioning (RSP) architecture">
            <a:extLst>
              <a:ext uri="{FF2B5EF4-FFF2-40B4-BE49-F238E27FC236}">
                <a16:creationId xmlns:a16="http://schemas.microsoft.com/office/drawing/2014/main" id="{423FD84F-47D8-DE83-A56F-301A46513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754" y="2620963"/>
            <a:ext cx="29718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3963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15770-2A81-36A2-D814-B97301BF2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99C878-4F56-39ED-8C91-2CFD980A6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spc="-1" dirty="0" err="1">
                <a:solidFill>
                  <a:schemeClr val="accent1"/>
                </a:solidFill>
                <a:latin typeface="Source Code Pro Medium"/>
              </a:rPr>
              <a:t>eSIM</a:t>
            </a:r>
            <a:r>
              <a:rPr lang="en-US" sz="2800" spc="-1" dirty="0">
                <a:solidFill>
                  <a:schemeClr val="accent1"/>
                </a:solidFill>
                <a:latin typeface="Source Code Pro Medium"/>
              </a:rPr>
              <a:t> Transfer </a:t>
            </a:r>
            <a:r>
              <a:rPr lang="en-US" sz="2800" spc="-1" dirty="0">
                <a:latin typeface="Source Code Pro Medium"/>
              </a:rPr>
              <a:t>carrier integration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F33FF7-3813-CB27-42D1-9FEEC1FEFE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3509" y="1454448"/>
            <a:ext cx="6348048" cy="501999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User signs in</a:t>
            </a:r>
            <a:r>
              <a:rPr lang="en-US" dirty="0"/>
              <a:t> to Google account on the new device.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Android checks</a:t>
            </a:r>
            <a:r>
              <a:rPr lang="en-US" dirty="0"/>
              <a:t> with the user's carrier for available transferable </a:t>
            </a:r>
            <a:r>
              <a:rPr lang="en-US" dirty="0" err="1"/>
              <a:t>eSIM</a:t>
            </a:r>
            <a:r>
              <a:rPr lang="en-US" dirty="0"/>
              <a:t> profiles.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Carrier validates identity &amp; </a:t>
            </a:r>
            <a:r>
              <a:rPr lang="en-US" b="1" dirty="0"/>
              <a:t>authorizes transfer session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LPA (Local Profile Assistant)</a:t>
            </a:r>
            <a:r>
              <a:rPr lang="en-US" dirty="0"/>
              <a:t> on the new device connects to carrier backend via </a:t>
            </a:r>
            <a:r>
              <a:rPr lang="en-US" b="1" dirty="0"/>
              <a:t>SM-DS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LPA </a:t>
            </a:r>
            <a:r>
              <a:rPr lang="en-US" b="1" dirty="0"/>
              <a:t>downloads and installs</a:t>
            </a:r>
            <a:r>
              <a:rPr lang="en-US" dirty="0"/>
              <a:t> the </a:t>
            </a:r>
            <a:r>
              <a:rPr lang="en-US" dirty="0" err="1"/>
              <a:t>eSIM</a:t>
            </a:r>
            <a:r>
              <a:rPr lang="en-US" dirty="0"/>
              <a:t> profile securely into the </a:t>
            </a:r>
            <a:r>
              <a:rPr lang="en-US" dirty="0" err="1"/>
              <a:t>eUICC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Old device’s profile is </a:t>
            </a:r>
            <a:r>
              <a:rPr lang="en-US" b="1" dirty="0"/>
              <a:t>deactivated or deleted</a:t>
            </a:r>
            <a:r>
              <a:rPr lang="en-US" dirty="0"/>
              <a:t> post-transfer (based on carrier policy).</a:t>
            </a:r>
          </a:p>
        </p:txBody>
      </p:sp>
      <p:pic>
        <p:nvPicPr>
          <p:cNvPr id="6147" name="Picture 3" descr="eSIM Transfer architecture">
            <a:extLst>
              <a:ext uri="{FF2B5EF4-FFF2-40B4-BE49-F238E27FC236}">
                <a16:creationId xmlns:a16="http://schemas.microsoft.com/office/drawing/2014/main" id="{D22C2E2E-108C-691F-7F2D-5D6489EA7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046" y="1986937"/>
            <a:ext cx="5018859" cy="2983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9120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41356-7426-0C9B-1176-FF59386F2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FAFD9-1D18-592B-0142-C2E96CEA2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476" y="592620"/>
            <a:ext cx="9215758" cy="680497"/>
          </a:xfrm>
        </p:spPr>
        <p:txBody>
          <a:bodyPr>
            <a:normAutofit fontScale="90000"/>
          </a:bodyPr>
          <a:lstStyle/>
          <a:p>
            <a:r>
              <a:rPr lang="pt-BR" sz="2800" b="1" spc="-52" dirty="0">
                <a:solidFill>
                  <a:schemeClr val="accent1"/>
                </a:solidFill>
                <a:latin typeface="Source Code Pro Semibold"/>
              </a:rPr>
              <a:t>Android System Interfaces </a:t>
            </a:r>
            <a:r>
              <a:rPr lang="pt-BR" sz="2800" b="1" spc="-52" dirty="0">
                <a:latin typeface="Source Code Pro Semibold"/>
              </a:rPr>
              <a:t>for eSIM &amp; SIM Profile Control</a:t>
            </a:r>
            <a:endParaRPr lang="en-US" sz="2800" spc="-1" dirty="0">
              <a:latin typeface="Source Code Pro Medium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683CC-C6AD-A289-7B76-DB8585910B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pPr marL="200025">
              <a:lnSpc>
                <a:spcPct val="150000"/>
              </a:lnSpc>
            </a:pPr>
            <a:r>
              <a:rPr lang="en-US" spc="9" dirty="0" err="1">
                <a:solidFill>
                  <a:schemeClr val="accent1"/>
                </a:solidFill>
                <a:latin typeface="Source Code Pro Medium"/>
              </a:rPr>
              <a:t>EuiccManager</a:t>
            </a:r>
            <a:r>
              <a:rPr lang="en-US" spc="9" dirty="0">
                <a:solidFill>
                  <a:schemeClr val="accent1"/>
                </a:solidFill>
                <a:latin typeface="Source Code Pro Medium"/>
              </a:rPr>
              <a:t>:</a:t>
            </a:r>
          </a:p>
          <a:p>
            <a:pPr marL="657225" lvl="1">
              <a:lnSpc>
                <a:spcPct val="150000"/>
              </a:lnSpc>
            </a:pPr>
            <a:r>
              <a:rPr lang="en-US" spc="9" dirty="0">
                <a:latin typeface="Source Code Pro Medium"/>
              </a:rPr>
              <a:t>Core class for managing </a:t>
            </a:r>
            <a:r>
              <a:rPr lang="en-US" spc="9" dirty="0" err="1">
                <a:latin typeface="Source Code Pro Medium"/>
              </a:rPr>
              <a:t>eSIM</a:t>
            </a:r>
            <a:r>
              <a:rPr lang="en-US" spc="9" dirty="0">
                <a:latin typeface="Source Code Pro Medium"/>
              </a:rPr>
              <a:t> profiles.</a:t>
            </a:r>
          </a:p>
          <a:p>
            <a:pPr marL="657225" lvl="1">
              <a:lnSpc>
                <a:spcPct val="150000"/>
              </a:lnSpc>
            </a:pPr>
            <a:r>
              <a:rPr lang="en-US" spc="9" dirty="0">
                <a:latin typeface="Source Code Pro Medium"/>
              </a:rPr>
              <a:t>Handles download, delete, enable/disable, and switch operations.</a:t>
            </a:r>
          </a:p>
          <a:p>
            <a:pPr marL="657225" lvl="1">
              <a:lnSpc>
                <a:spcPct val="150000"/>
              </a:lnSpc>
            </a:pPr>
            <a:r>
              <a:rPr lang="en-US" spc="9" dirty="0">
                <a:latin typeface="Source Code Pro Medium"/>
              </a:rPr>
              <a:t>Communicates with LPA → SM-DP+ backend (carrier’s subscription manager).</a:t>
            </a:r>
          </a:p>
          <a:p>
            <a:pPr marL="200025">
              <a:lnSpc>
                <a:spcPct val="150000"/>
              </a:lnSpc>
            </a:pPr>
            <a:r>
              <a:rPr lang="en-US" spc="9" dirty="0" err="1">
                <a:solidFill>
                  <a:schemeClr val="accent1"/>
                </a:solidFill>
                <a:latin typeface="Source Code Pro Medium"/>
              </a:rPr>
              <a:t>TelephonyManager</a:t>
            </a:r>
            <a:r>
              <a:rPr lang="en-US" spc="9" dirty="0">
                <a:solidFill>
                  <a:schemeClr val="accent1"/>
                </a:solidFill>
                <a:latin typeface="Source Code Pro Medium"/>
              </a:rPr>
              <a:t>:</a:t>
            </a:r>
          </a:p>
          <a:p>
            <a:pPr marL="657225" lvl="1">
              <a:lnSpc>
                <a:spcPct val="150000"/>
              </a:lnSpc>
            </a:pPr>
            <a:r>
              <a:rPr lang="en-US" spc="9" dirty="0">
                <a:latin typeface="Source Code Pro Medium"/>
              </a:rPr>
              <a:t>Grants access to physical SIM operations (e.g., IMSI, ICCID, APDU via logical channels).</a:t>
            </a:r>
          </a:p>
          <a:p>
            <a:pPr marL="657225" lvl="1">
              <a:lnSpc>
                <a:spcPct val="150000"/>
              </a:lnSpc>
            </a:pPr>
            <a:r>
              <a:rPr lang="en-US" spc="9" dirty="0">
                <a:latin typeface="Source Code Pro Medium"/>
              </a:rPr>
              <a:t>Interfaces with UICC hardware using AID (Application Identifier).</a:t>
            </a:r>
          </a:p>
          <a:p>
            <a:pPr marL="657225" lvl="1">
              <a:lnSpc>
                <a:spcPct val="150000"/>
              </a:lnSpc>
            </a:pPr>
            <a:r>
              <a:rPr lang="en-US" spc="9" dirty="0">
                <a:latin typeface="Source Code Pro Medium"/>
              </a:rPr>
              <a:t>Required for sending APDU commands to retrieve hidden SIM data.</a:t>
            </a:r>
          </a:p>
          <a:p>
            <a:pPr marL="200025">
              <a:lnSpc>
                <a:spcPct val="150000"/>
              </a:lnSpc>
            </a:pPr>
            <a:r>
              <a:rPr lang="en-US" spc="9" dirty="0" err="1">
                <a:solidFill>
                  <a:schemeClr val="accent1"/>
                </a:solidFill>
                <a:latin typeface="Source Code Pro Medium"/>
              </a:rPr>
              <a:t>CarrierConfigManager</a:t>
            </a:r>
            <a:r>
              <a:rPr lang="en-US" spc="9" dirty="0">
                <a:solidFill>
                  <a:schemeClr val="accent1"/>
                </a:solidFill>
                <a:latin typeface="Source Code Pro Medium"/>
              </a:rPr>
              <a:t>:</a:t>
            </a:r>
          </a:p>
          <a:p>
            <a:pPr marL="657225" lvl="1">
              <a:lnSpc>
                <a:spcPct val="150000"/>
              </a:lnSpc>
            </a:pPr>
            <a:r>
              <a:rPr lang="en-US" spc="9" dirty="0">
                <a:latin typeface="Source Code Pro Medium"/>
              </a:rPr>
              <a:t>Manages per-carrier behavior overrides.</a:t>
            </a:r>
          </a:p>
          <a:p>
            <a:pPr marL="657225" lvl="1">
              <a:lnSpc>
                <a:spcPct val="150000"/>
              </a:lnSpc>
            </a:pPr>
            <a:r>
              <a:rPr lang="en-US" spc="9" dirty="0">
                <a:latin typeface="Source Code Pro Medium"/>
              </a:rPr>
              <a:t>Determines rules for auto-activation, </a:t>
            </a:r>
            <a:r>
              <a:rPr lang="en-US" spc="9" dirty="0" err="1">
                <a:latin typeface="Source Code Pro Medium"/>
              </a:rPr>
              <a:t>eSIM</a:t>
            </a:r>
            <a:r>
              <a:rPr lang="en-US" spc="9" dirty="0">
                <a:latin typeface="Source Code Pro Medium"/>
              </a:rPr>
              <a:t> policy, and carrier-specific capabilities.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8811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C2E7A-EE8D-AD44-DC67-8D86394AA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130ADB-05E7-292A-AD0B-662D102C8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476" y="592620"/>
            <a:ext cx="8258399" cy="680497"/>
          </a:xfrm>
        </p:spPr>
        <p:txBody>
          <a:bodyPr>
            <a:normAutofit/>
          </a:bodyPr>
          <a:lstStyle/>
          <a:p>
            <a:r>
              <a:rPr lang="en-US" sz="2800" b="1" spc="-52" dirty="0">
                <a:solidFill>
                  <a:schemeClr val="accent1"/>
                </a:solidFill>
                <a:latin typeface="Source Code Pro Semibold"/>
              </a:rPr>
              <a:t>Backend Relationships: </a:t>
            </a:r>
            <a:r>
              <a:rPr lang="en-US" sz="2800" b="1" spc="-52" dirty="0">
                <a:latin typeface="Source Code Pro Semibold"/>
              </a:rPr>
              <a:t>SM-DP+, SM-SR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1D120A-3453-A335-4E09-D710F9BB94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200025">
              <a:lnSpc>
                <a:spcPct val="150000"/>
              </a:lnSpc>
            </a:pPr>
            <a:r>
              <a:rPr lang="en-US" spc="9" dirty="0">
                <a:latin typeface="Source Code Pro Medium"/>
              </a:rPr>
              <a:t>SM-DP+ (Subscription Manager – Data Preparation):</a:t>
            </a:r>
          </a:p>
          <a:p>
            <a:pPr marL="657225" lvl="1">
              <a:lnSpc>
                <a:spcPct val="150000"/>
              </a:lnSpc>
            </a:pPr>
            <a:r>
              <a:rPr lang="en-US" spc="9" dirty="0">
                <a:solidFill>
                  <a:schemeClr val="accent1"/>
                </a:solidFill>
                <a:latin typeface="Source Code Pro Medium"/>
              </a:rPr>
              <a:t>Delivers</a:t>
            </a:r>
            <a:r>
              <a:rPr lang="en-US" spc="9" dirty="0">
                <a:latin typeface="Source Code Pro Medium"/>
              </a:rPr>
              <a:t> the </a:t>
            </a:r>
            <a:r>
              <a:rPr lang="en-US" spc="9" dirty="0">
                <a:solidFill>
                  <a:schemeClr val="accent1"/>
                </a:solidFill>
                <a:latin typeface="Source Code Pro Medium"/>
              </a:rPr>
              <a:t>encrypted </a:t>
            </a:r>
            <a:r>
              <a:rPr lang="en-US" spc="9" dirty="0" err="1">
                <a:solidFill>
                  <a:schemeClr val="accent1"/>
                </a:solidFill>
                <a:latin typeface="Source Code Pro Medium"/>
              </a:rPr>
              <a:t>eSIM</a:t>
            </a:r>
            <a:r>
              <a:rPr lang="en-US" spc="9" dirty="0">
                <a:solidFill>
                  <a:schemeClr val="accent1"/>
                </a:solidFill>
                <a:latin typeface="Source Code Pro Medium"/>
              </a:rPr>
              <a:t> profile</a:t>
            </a:r>
            <a:r>
              <a:rPr lang="en-US" spc="9" dirty="0">
                <a:latin typeface="Source Code Pro Medium"/>
              </a:rPr>
              <a:t> to the </a:t>
            </a:r>
            <a:r>
              <a:rPr lang="en-US" spc="9" dirty="0">
                <a:solidFill>
                  <a:schemeClr val="accent1"/>
                </a:solidFill>
                <a:latin typeface="Source Code Pro Medium"/>
              </a:rPr>
              <a:t>device</a:t>
            </a:r>
            <a:r>
              <a:rPr lang="en-US" spc="9" dirty="0">
                <a:latin typeface="Source Code Pro Medium"/>
              </a:rPr>
              <a:t>.</a:t>
            </a:r>
          </a:p>
          <a:p>
            <a:pPr marL="657225" lvl="1">
              <a:lnSpc>
                <a:spcPct val="150000"/>
              </a:lnSpc>
            </a:pPr>
            <a:r>
              <a:rPr lang="en-US" spc="9" dirty="0">
                <a:latin typeface="Source Code Pro Medium"/>
              </a:rPr>
              <a:t>Communicates with LPA via </a:t>
            </a:r>
            <a:r>
              <a:rPr lang="en-US" spc="9" dirty="0" err="1">
                <a:latin typeface="Source Code Pro Medium"/>
              </a:rPr>
              <a:t>EuiccManager</a:t>
            </a:r>
            <a:r>
              <a:rPr lang="en-US" spc="9" dirty="0">
                <a:latin typeface="Source Code Pro Medium"/>
              </a:rPr>
              <a:t>.</a:t>
            </a:r>
          </a:p>
          <a:p>
            <a:pPr marL="200025">
              <a:lnSpc>
                <a:spcPct val="150000"/>
              </a:lnSpc>
            </a:pPr>
            <a:r>
              <a:rPr lang="en-US" spc="9" dirty="0">
                <a:latin typeface="Source Code Pro Medium"/>
              </a:rPr>
              <a:t>SM-SR (Subscription Manager – Secure Routing):</a:t>
            </a:r>
          </a:p>
          <a:p>
            <a:pPr marL="657225" lvl="1">
              <a:lnSpc>
                <a:spcPct val="150000"/>
              </a:lnSpc>
            </a:pPr>
            <a:r>
              <a:rPr lang="en-US" spc="9" dirty="0">
                <a:latin typeface="Source Code Pro Medium"/>
              </a:rPr>
              <a:t>Controls the lifecycle of </a:t>
            </a:r>
            <a:r>
              <a:rPr lang="en-US" spc="9" dirty="0" err="1">
                <a:latin typeface="Source Code Pro Medium"/>
              </a:rPr>
              <a:t>eSIM</a:t>
            </a:r>
            <a:r>
              <a:rPr lang="en-US" spc="9" dirty="0">
                <a:latin typeface="Source Code Pro Medium"/>
              </a:rPr>
              <a:t> profiles (enable, disable, delete).</a:t>
            </a:r>
          </a:p>
          <a:p>
            <a:pPr marL="657225" lvl="1">
              <a:lnSpc>
                <a:spcPct val="150000"/>
              </a:lnSpc>
            </a:pPr>
            <a:r>
              <a:rPr lang="en-US" spc="9" dirty="0">
                <a:latin typeface="Source Code Pro Medium"/>
              </a:rPr>
              <a:t>Handles secure channel establishment with the </a:t>
            </a:r>
            <a:r>
              <a:rPr lang="en-US" spc="9" dirty="0" err="1">
                <a:latin typeface="Source Code Pro Medium"/>
              </a:rPr>
              <a:t>eUICC</a:t>
            </a:r>
            <a:r>
              <a:rPr lang="en-US" spc="9" dirty="0">
                <a:latin typeface="Source Code Pro Medium"/>
              </a:rPr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6811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9E032-D557-A0F9-09B3-8FCF56D6F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422BD7-1BFC-89C0-1AF7-93117A742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476" y="592620"/>
            <a:ext cx="8700257" cy="680497"/>
          </a:xfrm>
        </p:spPr>
        <p:txBody>
          <a:bodyPr>
            <a:normAutofit fontScale="90000"/>
          </a:bodyPr>
          <a:lstStyle/>
          <a:p>
            <a:r>
              <a:rPr lang="en-US" sz="2800" b="1" spc="-52" dirty="0">
                <a:solidFill>
                  <a:schemeClr val="accent1"/>
                </a:solidFill>
                <a:latin typeface="Source Code Pro Semibold"/>
              </a:rPr>
              <a:t>UICC, AID, and APDU </a:t>
            </a:r>
            <a:r>
              <a:rPr lang="en-US" sz="2800" b="1" spc="-52" dirty="0">
                <a:latin typeface="Source Code Pro Semibold"/>
              </a:rPr>
              <a:t>— How Android Talks to SIMs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B814CB-AA1C-7CA6-1DAE-AAF30B1748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pc="9" dirty="0">
                <a:latin typeface="Source Code Pro Medium"/>
              </a:rPr>
              <a:t>UICC:</a:t>
            </a:r>
          </a:p>
          <a:p>
            <a:pPr lvl="1">
              <a:lnSpc>
                <a:spcPct val="150000"/>
              </a:lnSpc>
            </a:pPr>
            <a:r>
              <a:rPr lang="en-US" spc="9" dirty="0">
                <a:latin typeface="Source Code Pro Medium"/>
              </a:rPr>
              <a:t>The smart card module that contains SIM/</a:t>
            </a:r>
            <a:r>
              <a:rPr lang="en-US" spc="9" dirty="0" err="1">
                <a:latin typeface="Source Code Pro Medium"/>
              </a:rPr>
              <a:t>eSIM</a:t>
            </a:r>
            <a:r>
              <a:rPr lang="en-US" spc="9" dirty="0">
                <a:latin typeface="Source Code Pro Medium"/>
              </a:rPr>
              <a:t> profiles.</a:t>
            </a:r>
          </a:p>
          <a:p>
            <a:pPr lvl="1">
              <a:lnSpc>
                <a:spcPct val="150000"/>
              </a:lnSpc>
            </a:pPr>
            <a:r>
              <a:rPr lang="en-US" spc="9" dirty="0">
                <a:latin typeface="Source Code Pro Medium"/>
              </a:rPr>
              <a:t>Accessed using </a:t>
            </a:r>
            <a:r>
              <a:rPr lang="en-US" spc="9" dirty="0" err="1">
                <a:latin typeface="Source Code Pro Medium"/>
              </a:rPr>
              <a:t>TelephonyManager</a:t>
            </a:r>
            <a:r>
              <a:rPr lang="en-US" spc="9" dirty="0">
                <a:latin typeface="Source Code Pro Medium"/>
              </a:rPr>
              <a:t> via logical channels.</a:t>
            </a:r>
          </a:p>
          <a:p>
            <a:pPr>
              <a:lnSpc>
                <a:spcPct val="150000"/>
              </a:lnSpc>
            </a:pPr>
            <a:r>
              <a:rPr lang="en-US" spc="9" dirty="0">
                <a:latin typeface="Source Code Pro Medium"/>
              </a:rPr>
              <a:t>AID (Application Identifier):</a:t>
            </a:r>
          </a:p>
          <a:p>
            <a:pPr lvl="1">
              <a:lnSpc>
                <a:spcPct val="150000"/>
              </a:lnSpc>
            </a:pPr>
            <a:r>
              <a:rPr lang="en-US" spc="9" dirty="0">
                <a:latin typeface="Source Code Pro Medium"/>
              </a:rPr>
              <a:t>Unique identifier for apps on SIM (e.g., USIM, ISIM).</a:t>
            </a:r>
          </a:p>
          <a:p>
            <a:pPr lvl="1">
              <a:lnSpc>
                <a:spcPct val="150000"/>
              </a:lnSpc>
            </a:pPr>
            <a:r>
              <a:rPr lang="en-US" spc="9" dirty="0">
                <a:latin typeface="Source Code Pro Medium"/>
              </a:rPr>
              <a:t>Required for channel opening to specific SIM apps.</a:t>
            </a:r>
          </a:p>
          <a:p>
            <a:pPr>
              <a:lnSpc>
                <a:spcPct val="150000"/>
              </a:lnSpc>
            </a:pPr>
            <a:r>
              <a:rPr lang="en-US" spc="9" dirty="0">
                <a:latin typeface="Source Code Pro Medium"/>
              </a:rPr>
              <a:t>APDU (Application Protocol Data Unit):</a:t>
            </a:r>
          </a:p>
          <a:p>
            <a:pPr lvl="1">
              <a:lnSpc>
                <a:spcPct val="150000"/>
              </a:lnSpc>
            </a:pPr>
            <a:r>
              <a:rPr lang="en-US" spc="9" dirty="0">
                <a:latin typeface="Source Code Pro Medium"/>
              </a:rPr>
              <a:t>Low-level command interface to UICC/</a:t>
            </a:r>
            <a:r>
              <a:rPr lang="en-US" spc="9" dirty="0" err="1">
                <a:latin typeface="Source Code Pro Medium"/>
              </a:rPr>
              <a:t>eUICC</a:t>
            </a:r>
            <a:r>
              <a:rPr lang="en-US" spc="9" dirty="0">
                <a:latin typeface="Source Code Pro Medium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spc="9" dirty="0">
                <a:latin typeface="Source Code Pro Medium"/>
              </a:rPr>
              <a:t>Used to query or manipulate SIM data silently.</a:t>
            </a:r>
          </a:p>
          <a:p>
            <a:pPr lvl="1">
              <a:lnSpc>
                <a:spcPct val="150000"/>
              </a:lnSpc>
            </a:pPr>
            <a:r>
              <a:rPr lang="en-US" spc="9" dirty="0">
                <a:latin typeface="Source Code Pro Medium"/>
              </a:rPr>
              <a:t>Can be abused to extract metadata or manipulate state without user interaction.</a:t>
            </a:r>
          </a:p>
        </p:txBody>
      </p:sp>
    </p:spTree>
    <p:extLst>
      <p:ext uri="{BB962C8B-B14F-4D97-AF65-F5344CB8AC3E}">
        <p14:creationId xmlns:p14="http://schemas.microsoft.com/office/powerpoint/2010/main" val="577699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6BE89-5336-1CBD-FF3D-3CC40A7BB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C5766B-F81B-FB13-6B9E-C159C0969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spc="-52" dirty="0">
                <a:solidFill>
                  <a:schemeClr val="accent1"/>
                </a:solidFill>
                <a:latin typeface="Source Code Pro Semibold"/>
              </a:rPr>
              <a:t>Malware</a:t>
            </a:r>
            <a:r>
              <a:rPr lang="en-US" sz="2800" b="1" spc="-52" dirty="0">
                <a:latin typeface="Source Code Pro Semibold"/>
              </a:rPr>
              <a:t> Workflow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D2F126-95F7-5B31-994C-D2BF94F427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pc="9" dirty="0">
                <a:latin typeface="Source Code Pro Medium"/>
              </a:rPr>
              <a:t>1. App Launches Silently (Background Service)</a:t>
            </a:r>
          </a:p>
          <a:p>
            <a:pPr lvl="1">
              <a:lnSpc>
                <a:spcPct val="150000"/>
              </a:lnSpc>
            </a:pPr>
            <a:r>
              <a:rPr lang="en-US" spc="9" dirty="0">
                <a:latin typeface="Source Code Pro Medium"/>
              </a:rPr>
              <a:t>Starts on boot or via background trigger (e.g., BOOT_COMPLETED, FOREGROUND_SERVICE).</a:t>
            </a:r>
          </a:p>
          <a:p>
            <a:pPr lvl="1">
              <a:lnSpc>
                <a:spcPct val="150000"/>
              </a:lnSpc>
            </a:pPr>
            <a:r>
              <a:rPr lang="en-US" spc="9" dirty="0">
                <a:latin typeface="Source Code Pro Medium"/>
              </a:rPr>
              <a:t>Registers necessary broadcast receivers for SIM change or connectivity.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pc="9" dirty="0">
                <a:latin typeface="Source Code Pro Medium"/>
              </a:rPr>
              <a:t>2. Privilege Escalation or Exploitation</a:t>
            </a:r>
          </a:p>
          <a:p>
            <a:pPr lvl="1">
              <a:lnSpc>
                <a:spcPct val="150000"/>
              </a:lnSpc>
            </a:pPr>
            <a:r>
              <a:rPr lang="en-US" spc="9" dirty="0">
                <a:latin typeface="Source Code Pro Medium"/>
              </a:rPr>
              <a:t>Uses root access or exploits provisioning loopholes.</a:t>
            </a:r>
          </a:p>
          <a:p>
            <a:pPr lvl="1">
              <a:lnSpc>
                <a:spcPct val="150000"/>
              </a:lnSpc>
            </a:pPr>
            <a:r>
              <a:rPr lang="en-US" spc="9" dirty="0">
                <a:latin typeface="Source Code Pro Medium"/>
              </a:rPr>
              <a:t>Attempts silent systemization or elevation to gain MODIFY_PHONE_STATE or carrier-level privileges.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pc="9" dirty="0">
                <a:latin typeface="Source Code Pro Medium"/>
              </a:rPr>
              <a:t>3. Silent </a:t>
            </a:r>
            <a:r>
              <a:rPr lang="en-US" spc="9" dirty="0" err="1">
                <a:latin typeface="Source Code Pro Medium"/>
              </a:rPr>
              <a:t>eSIM</a:t>
            </a:r>
            <a:r>
              <a:rPr lang="en-US" spc="9" dirty="0">
                <a:latin typeface="Source Code Pro Medium"/>
              </a:rPr>
              <a:t> Profile Installation</a:t>
            </a:r>
          </a:p>
          <a:p>
            <a:pPr lvl="1">
              <a:lnSpc>
                <a:spcPct val="150000"/>
              </a:lnSpc>
            </a:pPr>
            <a:r>
              <a:rPr lang="en-US" spc="9" dirty="0">
                <a:latin typeface="Source Code Pro Medium"/>
              </a:rPr>
              <a:t>Abuses </a:t>
            </a:r>
            <a:r>
              <a:rPr lang="en-US" spc="9" dirty="0" err="1">
                <a:latin typeface="Source Code Pro Medium"/>
              </a:rPr>
              <a:t>EuiccManager.downloadSubscription</a:t>
            </a:r>
            <a:r>
              <a:rPr lang="en-US" spc="9" dirty="0">
                <a:latin typeface="Source Code Pro Medium"/>
              </a:rPr>
              <a:t>() to install a malicious or controlled </a:t>
            </a:r>
            <a:r>
              <a:rPr lang="en-US" spc="9" dirty="0" err="1">
                <a:latin typeface="Source Code Pro Medium"/>
              </a:rPr>
              <a:t>eSIM</a:t>
            </a:r>
            <a:r>
              <a:rPr lang="en-US" spc="9" dirty="0">
                <a:latin typeface="Source Code Pro Medium"/>
              </a:rPr>
              <a:t> profile.</a:t>
            </a:r>
          </a:p>
          <a:p>
            <a:pPr lvl="1">
              <a:lnSpc>
                <a:spcPct val="150000"/>
              </a:lnSpc>
            </a:pPr>
            <a:r>
              <a:rPr lang="en-US" spc="9" dirty="0">
                <a:latin typeface="Source Code Pro Medium"/>
              </a:rPr>
              <a:t>Communicates directly with SM-DP+ backend without user prompt (if improperly secured).</a:t>
            </a:r>
          </a:p>
        </p:txBody>
      </p:sp>
    </p:spTree>
    <p:extLst>
      <p:ext uri="{BB962C8B-B14F-4D97-AF65-F5344CB8AC3E}">
        <p14:creationId xmlns:p14="http://schemas.microsoft.com/office/powerpoint/2010/main" val="3647933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2C306-6679-F936-EF9B-230A0AC10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E8F037-4354-6C99-7B89-59D2B1D3B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spc="-52" dirty="0">
                <a:solidFill>
                  <a:schemeClr val="accent1"/>
                </a:solidFill>
                <a:latin typeface="Source Code Pro Semibold"/>
              </a:rPr>
              <a:t>Malware</a:t>
            </a:r>
            <a:r>
              <a:rPr lang="en-US" sz="2800" b="1" spc="-52" dirty="0">
                <a:latin typeface="Source Code Pro Semibold"/>
              </a:rPr>
              <a:t> Workflow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1C943F-B20C-D209-C37D-464A721CC4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400" spc="9" dirty="0">
                <a:latin typeface="Source Code Pro Medium"/>
              </a:rPr>
              <a:t>4. Background Profile Activation and Stealth Persistence</a:t>
            </a:r>
          </a:p>
          <a:p>
            <a:pPr lvl="1">
              <a:lnSpc>
                <a:spcPct val="150000"/>
              </a:lnSpc>
            </a:pPr>
            <a:r>
              <a:rPr lang="en-US" sz="1200" spc="9" dirty="0">
                <a:latin typeface="Source Code Pro Medium"/>
              </a:rPr>
              <a:t>Automatically switches to malicious profile via </a:t>
            </a:r>
            <a:r>
              <a:rPr lang="en-US" sz="1200" spc="9" dirty="0" err="1">
                <a:latin typeface="Source Code Pro Medium"/>
              </a:rPr>
              <a:t>EuiccManager.switchToSubscription</a:t>
            </a:r>
            <a:r>
              <a:rPr lang="en-US" sz="1200" spc="9" dirty="0">
                <a:latin typeface="Source Code Pro Medium"/>
              </a:rPr>
              <a:t>().</a:t>
            </a:r>
          </a:p>
          <a:p>
            <a:pPr lvl="1">
              <a:lnSpc>
                <a:spcPct val="150000"/>
              </a:lnSpc>
            </a:pPr>
            <a:r>
              <a:rPr lang="en-US" sz="1200" spc="9" dirty="0">
                <a:latin typeface="Source Code Pro Medium"/>
              </a:rPr>
              <a:t>Removes UI prompts by simulating carrier triggers or using privileged APIs.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spc="9" dirty="0">
                <a:latin typeface="Source Code Pro Medium"/>
              </a:rPr>
              <a:t>5. Covert Data Exfiltration</a:t>
            </a:r>
          </a:p>
          <a:p>
            <a:pPr lvl="1">
              <a:lnSpc>
                <a:spcPct val="150000"/>
              </a:lnSpc>
            </a:pPr>
            <a:r>
              <a:rPr lang="en-US" sz="1200" spc="9" dirty="0">
                <a:latin typeface="Source Code Pro Medium"/>
              </a:rPr>
              <a:t>Extracts IMSI, ICCID, and network metadata using </a:t>
            </a:r>
            <a:r>
              <a:rPr lang="en-US" sz="1200" spc="9" dirty="0" err="1">
                <a:latin typeface="Source Code Pro Medium"/>
              </a:rPr>
              <a:t>TelephonyManager</a:t>
            </a:r>
            <a:r>
              <a:rPr lang="en-US" sz="1200" spc="9" dirty="0">
                <a:latin typeface="Source Code Pro Medium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sz="1200" spc="9" dirty="0">
                <a:latin typeface="Source Code Pro Medium"/>
              </a:rPr>
              <a:t>Sends low-level APDU commands via </a:t>
            </a:r>
            <a:r>
              <a:rPr lang="en-US" sz="1200" spc="9" dirty="0" err="1">
                <a:latin typeface="Source Code Pro Medium"/>
              </a:rPr>
              <a:t>iccOpenLogicalChannel</a:t>
            </a:r>
            <a:r>
              <a:rPr lang="en-US" sz="1200" spc="9" dirty="0">
                <a:latin typeface="Source Code Pro Medium"/>
              </a:rPr>
              <a:t>() to fetch identifiers and hidden data.</a:t>
            </a:r>
          </a:p>
          <a:p>
            <a:pPr lvl="1">
              <a:lnSpc>
                <a:spcPct val="150000"/>
              </a:lnSpc>
            </a:pPr>
            <a:r>
              <a:rPr lang="en-US" sz="1200" spc="9" dirty="0">
                <a:latin typeface="Source Code Pro Medium"/>
              </a:rPr>
              <a:t>Leverages </a:t>
            </a:r>
            <a:r>
              <a:rPr lang="en-US" sz="1200" spc="9" dirty="0" err="1">
                <a:latin typeface="Source Code Pro Medium"/>
              </a:rPr>
              <a:t>eSIM</a:t>
            </a:r>
            <a:r>
              <a:rPr lang="en-US" sz="1200" spc="9" dirty="0">
                <a:latin typeface="Source Code Pro Medium"/>
              </a:rPr>
              <a:t> events to track location, cell tower ID, and call logs.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spc="9" dirty="0">
                <a:latin typeface="Source Code Pro Medium"/>
              </a:rPr>
              <a:t>6. Exfiltrates Data to C2 Server</a:t>
            </a:r>
          </a:p>
          <a:p>
            <a:pPr lvl="1">
              <a:lnSpc>
                <a:spcPct val="150000"/>
              </a:lnSpc>
            </a:pPr>
            <a:r>
              <a:rPr lang="en-US" sz="1200" spc="9" dirty="0">
                <a:latin typeface="Source Code Pro Medium"/>
              </a:rPr>
              <a:t>Periodically transmits metadata to a remote server over stealth channels.</a:t>
            </a:r>
          </a:p>
          <a:p>
            <a:pPr lvl="1">
              <a:lnSpc>
                <a:spcPct val="150000"/>
              </a:lnSpc>
            </a:pPr>
            <a:r>
              <a:rPr lang="en-US" sz="1200" spc="9" dirty="0">
                <a:latin typeface="Source Code Pro Medium"/>
              </a:rPr>
              <a:t>May use DNS tunneling, covert SMS, or encrypted HTTPS with domain fronting.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spc="9" dirty="0">
                <a:latin typeface="Source Code Pro Medium"/>
              </a:rPr>
              <a:t>7. Anti-Forensics and Persistence</a:t>
            </a:r>
          </a:p>
          <a:p>
            <a:pPr lvl="1">
              <a:lnSpc>
                <a:spcPct val="150000"/>
              </a:lnSpc>
            </a:pPr>
            <a:r>
              <a:rPr lang="en-US" sz="1200" spc="9" dirty="0">
                <a:latin typeface="Source Code Pro Medium"/>
              </a:rPr>
              <a:t>Hides malicious profile among others, renames identifiers.</a:t>
            </a:r>
          </a:p>
          <a:p>
            <a:pPr lvl="1">
              <a:lnSpc>
                <a:spcPct val="150000"/>
              </a:lnSpc>
            </a:pPr>
            <a:r>
              <a:rPr lang="en-US" sz="1200" spc="9" dirty="0">
                <a:latin typeface="Source Code Pro Medium"/>
              </a:rPr>
              <a:t>Restores itself on boot or SIM switch.</a:t>
            </a:r>
          </a:p>
          <a:p>
            <a:pPr lvl="1">
              <a:lnSpc>
                <a:spcPct val="150000"/>
              </a:lnSpc>
            </a:pPr>
            <a:r>
              <a:rPr lang="en-US" sz="1200" spc="9" dirty="0">
                <a:latin typeface="Source Code Pro Medium"/>
              </a:rPr>
              <a:t>Optionally registers itself as </a:t>
            </a:r>
            <a:r>
              <a:rPr lang="en-US" sz="1200" spc="9" dirty="0" err="1">
                <a:latin typeface="Source Code Pro Medium"/>
              </a:rPr>
              <a:t>priv</a:t>
            </a:r>
            <a:r>
              <a:rPr lang="en-US" sz="1200" spc="9" dirty="0">
                <a:latin typeface="Source Code Pro Medium"/>
              </a:rPr>
              <a:t>-app using </a:t>
            </a:r>
            <a:r>
              <a:rPr lang="en-US" sz="1200" spc="9" dirty="0" err="1">
                <a:latin typeface="Source Code Pro Medium"/>
              </a:rPr>
              <a:t>RootSystemInstaller</a:t>
            </a:r>
            <a:r>
              <a:rPr lang="en-US" sz="1200" spc="9" dirty="0">
                <a:latin typeface="Source Code Pro Medium"/>
              </a:rPr>
              <a:t> module</a:t>
            </a:r>
          </a:p>
        </p:txBody>
      </p:sp>
    </p:spTree>
    <p:extLst>
      <p:ext uri="{BB962C8B-B14F-4D97-AF65-F5344CB8AC3E}">
        <p14:creationId xmlns:p14="http://schemas.microsoft.com/office/powerpoint/2010/main" val="2110208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73D57-5600-DAFC-ED0D-D7424424A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283974-48CF-1A05-DBA2-1CBE5BEB2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b="1" spc="-52" dirty="0">
                <a:latin typeface="Source Code Pro Semibold"/>
              </a:rPr>
              <a:t>Code Deep Dive – </a:t>
            </a:r>
            <a:r>
              <a:rPr lang="en-US" sz="2800" b="1" spc="-52" dirty="0">
                <a:solidFill>
                  <a:schemeClr val="accent1"/>
                </a:solidFill>
                <a:latin typeface="Source Code Pro Semibold"/>
              </a:rPr>
              <a:t>Profile Harvesting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AAEBB8-F17B-7EF4-60CE-EB84E5E8B5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293" y="1504599"/>
            <a:ext cx="5834381" cy="49085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400" spc="9" dirty="0">
                <a:latin typeface="Source Code Pro Medium"/>
              </a:rPr>
              <a:t>SIM Profile Extraction Logic</a:t>
            </a:r>
          </a:p>
          <a:p>
            <a:pPr lvl="1">
              <a:lnSpc>
                <a:spcPct val="150000"/>
              </a:lnSpc>
            </a:pPr>
            <a:r>
              <a:rPr lang="en-US" sz="1200" spc="9" dirty="0">
                <a:latin typeface="Source Code Pro Medium"/>
              </a:rPr>
              <a:t>Fetches all active SIM/</a:t>
            </a:r>
            <a:r>
              <a:rPr lang="en-US" sz="1200" spc="9" dirty="0" err="1">
                <a:latin typeface="Source Code Pro Medium"/>
              </a:rPr>
              <a:t>eSIM</a:t>
            </a:r>
            <a:r>
              <a:rPr lang="en-US" sz="1200" spc="9" dirty="0">
                <a:latin typeface="Source Code Pro Medium"/>
              </a:rPr>
              <a:t> profiles using </a:t>
            </a:r>
            <a:r>
              <a:rPr lang="en-US" sz="1200" spc="9" dirty="0" err="1">
                <a:solidFill>
                  <a:schemeClr val="accent1"/>
                </a:solidFill>
                <a:latin typeface="Source Code Pro Medium"/>
              </a:rPr>
              <a:t>SubscriptionManager.getActiveSubscriptionInfoList</a:t>
            </a:r>
            <a:r>
              <a:rPr lang="en-US" sz="1200" spc="9" dirty="0">
                <a:solidFill>
                  <a:schemeClr val="accent1"/>
                </a:solidFill>
                <a:latin typeface="Source Code Pro Medium"/>
              </a:rPr>
              <a:t>()</a:t>
            </a:r>
          </a:p>
          <a:p>
            <a:pPr lvl="1">
              <a:lnSpc>
                <a:spcPct val="150000"/>
              </a:lnSpc>
            </a:pPr>
            <a:r>
              <a:rPr lang="en-US" sz="1200" spc="9" dirty="0">
                <a:latin typeface="Source Code Pro Medium"/>
              </a:rPr>
              <a:t>Iterates over each active subscription to extract:</a:t>
            </a:r>
          </a:p>
          <a:p>
            <a:pPr lvl="1">
              <a:lnSpc>
                <a:spcPct val="150000"/>
              </a:lnSpc>
            </a:pPr>
            <a:r>
              <a:rPr lang="en-US" sz="1200" spc="9" dirty="0">
                <a:latin typeface="Source Code Pro Medium"/>
              </a:rPr>
              <a:t>Display Name, Carrier Name, MCC, MNC</a:t>
            </a:r>
          </a:p>
          <a:p>
            <a:pPr lvl="1">
              <a:lnSpc>
                <a:spcPct val="150000"/>
              </a:lnSpc>
            </a:pPr>
            <a:r>
              <a:rPr lang="en-US" sz="1200" spc="9" dirty="0">
                <a:latin typeface="Source Code Pro Medium"/>
              </a:rPr>
              <a:t>ICCID, Country, Roaming Status</a:t>
            </a:r>
          </a:p>
          <a:p>
            <a:pPr lvl="1">
              <a:lnSpc>
                <a:spcPct val="150000"/>
              </a:lnSpc>
            </a:pPr>
            <a:r>
              <a:rPr lang="en-US" sz="1200" spc="9" dirty="0">
                <a:latin typeface="Source Code Pro Medium"/>
              </a:rPr>
              <a:t>SIM slot index &amp; logical slot association</a:t>
            </a:r>
          </a:p>
          <a:p>
            <a:pPr lvl="1">
              <a:lnSpc>
                <a:spcPct val="150000"/>
              </a:lnSpc>
            </a:pPr>
            <a:r>
              <a:rPr lang="en-US" sz="1200" spc="9" dirty="0">
                <a:latin typeface="Source Code Pro Medium"/>
              </a:rPr>
              <a:t>Uses </a:t>
            </a:r>
            <a:r>
              <a:rPr lang="en-US" sz="1200" spc="9" dirty="0" err="1">
                <a:latin typeface="Source Code Pro Medium"/>
              </a:rPr>
              <a:t>TelephonyManager</a:t>
            </a:r>
            <a:r>
              <a:rPr lang="en-US" sz="1200" spc="9" dirty="0">
                <a:latin typeface="Source Code Pro Medium"/>
              </a:rPr>
              <a:t> to map subscription ID to:</a:t>
            </a:r>
          </a:p>
          <a:p>
            <a:pPr lvl="1">
              <a:lnSpc>
                <a:spcPct val="150000"/>
              </a:lnSpc>
            </a:pPr>
            <a:r>
              <a:rPr lang="en-US" sz="1200" spc="9" dirty="0">
                <a:latin typeface="Source Code Pro Medium"/>
              </a:rPr>
              <a:t>IMEI, IMSI, Phone Number, Subscriber ID</a:t>
            </a:r>
          </a:p>
        </p:txBody>
      </p:sp>
      <p:pic>
        <p:nvPicPr>
          <p:cNvPr id="5" name="Picture 4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E4C259AC-5BD9-E2FA-9B3B-981096307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7"/>
          <a:stretch>
            <a:fillRect/>
          </a:stretch>
        </p:blipFill>
        <p:spPr>
          <a:xfrm>
            <a:off x="7210872" y="1088510"/>
            <a:ext cx="4933766" cy="3144920"/>
          </a:xfrm>
          <a:prstGeom prst="rect">
            <a:avLst/>
          </a:prstGeom>
        </p:spPr>
      </p:pic>
      <p:pic>
        <p:nvPicPr>
          <p:cNvPr id="7" name="Picture 6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FB45910B-ACBF-F613-4669-7A19AE435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834" y="3783407"/>
            <a:ext cx="3597166" cy="300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03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529A28-B494-2E24-D7DD-DEE520BAC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>
                <a:solidFill>
                  <a:schemeClr val="accent1"/>
                </a:solidFill>
              </a:rPr>
              <a:t>Presenter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3FE171-40B2-33B8-44FF-E603C7EC3B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4414" y="1357313"/>
            <a:ext cx="7368609" cy="4908550"/>
          </a:xfrm>
        </p:spPr>
        <p:txBody>
          <a:bodyPr>
            <a:normAutofit lnSpcReduction="10000"/>
          </a:bodyPr>
          <a:lstStyle/>
          <a:p>
            <a:r>
              <a:rPr lang="en-IN" sz="1800" dirty="0"/>
              <a:t>Ravi Rajput</a:t>
            </a:r>
          </a:p>
          <a:p>
            <a:r>
              <a:rPr lang="en-IN" sz="1800" dirty="0"/>
              <a:t>Principal Architect Information Security– NeoTech Global PVT LTD</a:t>
            </a:r>
          </a:p>
          <a:p>
            <a:r>
              <a:rPr lang="en-IN" sz="1800" dirty="0"/>
              <a:t>Cybersecurity Expert | Creator of </a:t>
            </a:r>
            <a:r>
              <a:rPr lang="en-IN" sz="1800" dirty="0" err="1"/>
              <a:t>AutoHackOS</a:t>
            </a:r>
            <a:r>
              <a:rPr lang="en-IN" sz="1800" dirty="0"/>
              <a:t> | DEFCON Village Organizer</a:t>
            </a:r>
          </a:p>
          <a:p>
            <a:r>
              <a:rPr lang="en-IN" sz="1800" dirty="0"/>
              <a:t>Core Expertise:</a:t>
            </a:r>
          </a:p>
          <a:p>
            <a:pPr lvl="1"/>
            <a:r>
              <a:rPr lang="en-IN" sz="1600" dirty="0"/>
              <a:t>Telecom and Automotive Cybersecurity</a:t>
            </a:r>
          </a:p>
          <a:p>
            <a:pPr lvl="1"/>
            <a:r>
              <a:rPr lang="en-IN" sz="1600" dirty="0"/>
              <a:t>Vulnerability Research (Windows, Linux, ARM)</a:t>
            </a:r>
          </a:p>
          <a:p>
            <a:pPr lvl="1"/>
            <a:r>
              <a:rPr lang="en-IN" sz="1600" dirty="0"/>
              <a:t>Reverse Engineering &amp; Advanced Penetration Testing.</a:t>
            </a:r>
          </a:p>
          <a:p>
            <a:r>
              <a:rPr lang="en-IN" sz="1800" dirty="0"/>
              <a:t>Contributions:</a:t>
            </a:r>
          </a:p>
          <a:p>
            <a:pPr lvl="1"/>
            <a:r>
              <a:rPr lang="en-IN" sz="1600" dirty="0"/>
              <a:t>Developed </a:t>
            </a:r>
            <a:r>
              <a:rPr lang="en-IN" sz="1600" dirty="0" err="1"/>
              <a:t>AutoHackOS</a:t>
            </a:r>
            <a:r>
              <a:rPr lang="en-IN" sz="1600" dirty="0"/>
              <a:t>, a globally adopted automotive </a:t>
            </a:r>
            <a:r>
              <a:rPr lang="en-IN" sz="1600" dirty="0" err="1"/>
              <a:t>pentesting</a:t>
            </a:r>
            <a:r>
              <a:rPr lang="en-IN" sz="1600" dirty="0"/>
              <a:t> OS, launched at </a:t>
            </a:r>
            <a:r>
              <a:rPr lang="en-IN" sz="1600" b="1" dirty="0"/>
              <a:t>Black Hat</a:t>
            </a:r>
          </a:p>
          <a:p>
            <a:pPr lvl="1"/>
            <a:r>
              <a:rPr lang="en-IN" sz="1600" dirty="0"/>
              <a:t>Millions of downloads by researchers and OEM testers worldwide</a:t>
            </a:r>
          </a:p>
          <a:p>
            <a:pPr lvl="1"/>
            <a:r>
              <a:rPr lang="en-IN" sz="1600" dirty="0"/>
              <a:t>Recognized for tool innovation in vehicle telematics and firmware analysis.</a:t>
            </a:r>
          </a:p>
          <a:p>
            <a:r>
              <a:rPr lang="en-IN" sz="1800" dirty="0"/>
              <a:t>Community Roles:</a:t>
            </a:r>
          </a:p>
          <a:p>
            <a:pPr lvl="1"/>
            <a:r>
              <a:rPr lang="en-IN" sz="1600" dirty="0"/>
              <a:t>Core Team member at DEFCON Telecom Village</a:t>
            </a:r>
          </a:p>
          <a:p>
            <a:pPr lvl="1"/>
            <a:r>
              <a:rPr lang="en-IN" sz="1600" dirty="0"/>
              <a:t>Speaking Engagements: Presented at DEFCON, BLACKHAT, HITB, </a:t>
            </a:r>
            <a:r>
              <a:rPr lang="en-IN" sz="1600" dirty="0" err="1"/>
              <a:t>Nullcon</a:t>
            </a:r>
            <a:r>
              <a:rPr lang="en-IN" sz="1600" dirty="0"/>
              <a:t>, HITCON and several </a:t>
            </a:r>
            <a:r>
              <a:rPr lang="en-IN" sz="1600" dirty="0" err="1"/>
              <a:t>Bsides</a:t>
            </a:r>
            <a:r>
              <a:rPr lang="en-IN" sz="1600" dirty="0"/>
              <a:t> Conferences.</a:t>
            </a:r>
          </a:p>
        </p:txBody>
      </p:sp>
      <p:pic>
        <p:nvPicPr>
          <p:cNvPr id="5" name="Picture 4" descr="A person in a suit&#10;&#10;AI-generated content may be incorrect.">
            <a:extLst>
              <a:ext uri="{FF2B5EF4-FFF2-40B4-BE49-F238E27FC236}">
                <a16:creationId xmlns:a16="http://schemas.microsoft.com/office/drawing/2014/main" id="{EDD0B39B-12D3-CF3B-955E-BE957F4B8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34" y="1273117"/>
            <a:ext cx="2924150" cy="499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87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CE334-8C74-E7F1-3475-DDB9E7E29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763C66-9CB9-477D-48C2-2326A78D6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b="1" spc="-52" dirty="0">
                <a:latin typeface="Source Code Pro Semibold"/>
              </a:rPr>
              <a:t>Code Deep Dive – </a:t>
            </a:r>
            <a:r>
              <a:rPr lang="en-US" sz="2800" b="1" spc="-52" dirty="0">
                <a:solidFill>
                  <a:schemeClr val="accent1"/>
                </a:solidFill>
                <a:latin typeface="Source Code Pro Semibold"/>
              </a:rPr>
              <a:t>Profile Harvesting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3B47F7-14D2-69B5-A8AF-D3787706A9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293" y="1504599"/>
            <a:ext cx="5834381" cy="49085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spc="9" dirty="0">
                <a:latin typeface="Source Code Pro Medium"/>
              </a:rPr>
              <a:t>Differentiating </a:t>
            </a:r>
            <a:r>
              <a:rPr lang="en-US" sz="1600" spc="9" dirty="0" err="1">
                <a:latin typeface="Source Code Pro Medium"/>
              </a:rPr>
              <a:t>eSIM</a:t>
            </a:r>
            <a:r>
              <a:rPr lang="en-US" sz="1600" spc="9" dirty="0">
                <a:latin typeface="Source Code Pro Medium"/>
              </a:rPr>
              <a:t> vs Physical SIM</a:t>
            </a:r>
          </a:p>
          <a:p>
            <a:pPr lvl="1">
              <a:lnSpc>
                <a:spcPct val="100000"/>
              </a:lnSpc>
            </a:pPr>
            <a:r>
              <a:rPr lang="en-US" sz="1100" spc="9" dirty="0">
                <a:latin typeface="Source Code Pro Medium"/>
              </a:rPr>
              <a:t>Uses </a:t>
            </a:r>
            <a:r>
              <a:rPr lang="en-US" sz="1100" spc="9" dirty="0" err="1">
                <a:latin typeface="Source Code Pro Medium"/>
              </a:rPr>
              <a:t>SubscriptionInfo.isEmbedded</a:t>
            </a:r>
            <a:r>
              <a:rPr lang="en-US" sz="1100" spc="9" dirty="0">
                <a:latin typeface="Source Code Pro Medium"/>
              </a:rPr>
              <a:t>() to check:</a:t>
            </a:r>
          </a:p>
          <a:p>
            <a:pPr lvl="1">
              <a:lnSpc>
                <a:spcPct val="100000"/>
              </a:lnSpc>
            </a:pPr>
            <a:r>
              <a:rPr lang="en-US" sz="1100" spc="9" dirty="0">
                <a:latin typeface="Source Code Pro Medium"/>
              </a:rPr>
              <a:t>true = </a:t>
            </a:r>
            <a:r>
              <a:rPr lang="en-US" sz="1100" spc="9" dirty="0" err="1">
                <a:latin typeface="Source Code Pro Medium"/>
              </a:rPr>
              <a:t>eSIM</a:t>
            </a:r>
            <a:endParaRPr lang="en-US" sz="1100" spc="9" dirty="0">
              <a:latin typeface="Source Code Pro Medium"/>
            </a:endParaRPr>
          </a:p>
          <a:p>
            <a:pPr lvl="1">
              <a:lnSpc>
                <a:spcPct val="100000"/>
              </a:lnSpc>
            </a:pPr>
            <a:r>
              <a:rPr lang="en-US" sz="1100" spc="9" dirty="0">
                <a:latin typeface="Source Code Pro Medium"/>
              </a:rPr>
              <a:t>false = Physical SIM</a:t>
            </a:r>
          </a:p>
          <a:p>
            <a:pPr lvl="1">
              <a:lnSpc>
                <a:spcPct val="100000"/>
              </a:lnSpc>
            </a:pPr>
            <a:endParaRPr lang="en-US" sz="1100" spc="9" dirty="0">
              <a:latin typeface="Source Code Pro Medium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spc="9" dirty="0">
                <a:latin typeface="Source Code Pro Medium"/>
              </a:rPr>
              <a:t>Manifest required permissions:</a:t>
            </a:r>
          </a:p>
          <a:p>
            <a:pPr lvl="1">
              <a:lnSpc>
                <a:spcPct val="100000"/>
              </a:lnSpc>
            </a:pPr>
            <a:r>
              <a:rPr lang="en-US" sz="1000" spc="9" dirty="0">
                <a:latin typeface="Source Code Pro Medium"/>
              </a:rPr>
              <a:t>READ_PHONE_STATE, READ_PRIVILEGED_PHONE_STATE (system-only)</a:t>
            </a:r>
          </a:p>
          <a:p>
            <a:pPr lvl="1">
              <a:lnSpc>
                <a:spcPct val="100000"/>
              </a:lnSpc>
            </a:pPr>
            <a:r>
              <a:rPr lang="en-US" sz="1000" spc="9" dirty="0">
                <a:latin typeface="Source Code Pro Medium"/>
              </a:rPr>
              <a:t>MODIFY_PHONE_STATE (if silently modifying subscriptions)</a:t>
            </a:r>
          </a:p>
        </p:txBody>
      </p:sp>
      <p:pic>
        <p:nvPicPr>
          <p:cNvPr id="5" name="Picture 4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0F13D80C-2762-4035-38CC-723184329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289" y="1831076"/>
            <a:ext cx="5895349" cy="3434396"/>
          </a:xfrm>
          <a:prstGeom prst="rect">
            <a:avLst/>
          </a:prstGeom>
        </p:spPr>
      </p:pic>
      <p:pic>
        <p:nvPicPr>
          <p:cNvPr id="7" name="Picture 6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97BE68BB-E3E2-70AA-DAB5-8F592D99B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054" y="3888938"/>
            <a:ext cx="4254857" cy="29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77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E3218-482C-F698-7EE2-1A3DC8C45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561A2F-7DA9-5A8D-2188-337A0963A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476" y="592620"/>
            <a:ext cx="7908595" cy="680497"/>
          </a:xfrm>
        </p:spPr>
        <p:txBody>
          <a:bodyPr>
            <a:normAutofit fontScale="90000"/>
          </a:bodyPr>
          <a:lstStyle/>
          <a:p>
            <a:r>
              <a:rPr lang="en-US" sz="2800" b="1" spc="-52" dirty="0">
                <a:latin typeface="Source Code Pro Semibold"/>
              </a:rPr>
              <a:t>Code Deep Dive – </a:t>
            </a:r>
            <a:r>
              <a:rPr lang="en-US" sz="2800" b="1" spc="-52" dirty="0">
                <a:solidFill>
                  <a:schemeClr val="accent1"/>
                </a:solidFill>
                <a:latin typeface="Source Code Pro Semibold"/>
              </a:rPr>
              <a:t>APDU Access to SIM Files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EBC516-BF99-6E35-33A7-B661610E78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293" y="1504599"/>
            <a:ext cx="5834381" cy="4908550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100" spc="9" dirty="0">
                <a:latin typeface="Source Code Pro Medium"/>
              </a:rPr>
              <a:t>What is APDU?</a:t>
            </a:r>
          </a:p>
          <a:p>
            <a:pPr lvl="1">
              <a:lnSpc>
                <a:spcPct val="150000"/>
              </a:lnSpc>
            </a:pPr>
            <a:r>
              <a:rPr lang="en-US" sz="1000" spc="9" dirty="0">
                <a:latin typeface="Source Code Pro Medium"/>
              </a:rPr>
              <a:t>APDU (Application Protocol Data Unit) = low-level command sent directly to SIM/</a:t>
            </a:r>
            <a:r>
              <a:rPr lang="en-US" sz="1000" spc="9" dirty="0" err="1">
                <a:latin typeface="Source Code Pro Medium"/>
              </a:rPr>
              <a:t>eSIM</a:t>
            </a:r>
            <a:endParaRPr lang="en-US" sz="1000" spc="9" dirty="0">
              <a:latin typeface="Source Code Pro Medium"/>
            </a:endParaRPr>
          </a:p>
          <a:p>
            <a:pPr lvl="1">
              <a:lnSpc>
                <a:spcPct val="150000"/>
              </a:lnSpc>
            </a:pPr>
            <a:r>
              <a:rPr lang="en-US" sz="1000" spc="9" dirty="0">
                <a:latin typeface="Source Code Pro Medium"/>
              </a:rPr>
              <a:t>Used for:</a:t>
            </a:r>
          </a:p>
          <a:p>
            <a:pPr lvl="2">
              <a:lnSpc>
                <a:spcPct val="150000"/>
              </a:lnSpc>
            </a:pPr>
            <a:r>
              <a:rPr lang="en-US" sz="900" spc="9" dirty="0">
                <a:latin typeface="Source Code Pro Medium"/>
              </a:rPr>
              <a:t>File system navigation (e.g., 00A400)</a:t>
            </a:r>
          </a:p>
          <a:p>
            <a:pPr lvl="2">
              <a:lnSpc>
                <a:spcPct val="150000"/>
              </a:lnSpc>
            </a:pPr>
            <a:r>
              <a:rPr lang="en-US" sz="900" spc="9" dirty="0">
                <a:latin typeface="Source Code Pro Medium"/>
              </a:rPr>
              <a:t>Reading SIM EF files (e.g., 00B0, 00C0)</a:t>
            </a:r>
          </a:p>
          <a:p>
            <a:pPr lvl="2">
              <a:lnSpc>
                <a:spcPct val="150000"/>
              </a:lnSpc>
            </a:pPr>
            <a:r>
              <a:rPr lang="en-US" sz="900" spc="9" dirty="0">
                <a:latin typeface="Source Code Pro Medium"/>
              </a:rPr>
              <a:t>Selecting apps on SIM (AID targets)</a:t>
            </a:r>
          </a:p>
          <a:p>
            <a:pPr>
              <a:lnSpc>
                <a:spcPct val="150000"/>
              </a:lnSpc>
            </a:pPr>
            <a:r>
              <a:rPr lang="en-US" sz="1100" spc="9" dirty="0">
                <a:latin typeface="Source Code Pro Medium"/>
              </a:rPr>
              <a:t>Physical SIM Access Logic</a:t>
            </a:r>
          </a:p>
          <a:p>
            <a:pPr>
              <a:lnSpc>
                <a:spcPct val="150000"/>
              </a:lnSpc>
            </a:pPr>
            <a:r>
              <a:rPr lang="en-US" sz="1100" spc="9" dirty="0">
                <a:latin typeface="Source Code Pro Medium"/>
              </a:rPr>
              <a:t>Uses </a:t>
            </a:r>
            <a:r>
              <a:rPr lang="en-US" sz="1100" spc="9" dirty="0" err="1">
                <a:latin typeface="Source Code Pro Medium"/>
              </a:rPr>
              <a:t>TelephonyManager.iccOpenLogicalChannel</a:t>
            </a:r>
            <a:r>
              <a:rPr lang="en-US" sz="1100" spc="9" dirty="0">
                <a:latin typeface="Source Code Pro Medium"/>
              </a:rPr>
              <a:t>() to access UICC AID</a:t>
            </a:r>
          </a:p>
          <a:p>
            <a:pPr>
              <a:lnSpc>
                <a:spcPct val="150000"/>
              </a:lnSpc>
            </a:pPr>
            <a:r>
              <a:rPr lang="en-US" sz="1100" spc="9" dirty="0">
                <a:latin typeface="Source Code Pro Medium"/>
              </a:rPr>
              <a:t>APDU commands sent using:</a:t>
            </a:r>
          </a:p>
          <a:p>
            <a:pPr lvl="1">
              <a:lnSpc>
                <a:spcPct val="150000"/>
              </a:lnSpc>
            </a:pPr>
            <a:r>
              <a:rPr lang="en-US" sz="1000" spc="9" dirty="0" err="1">
                <a:latin typeface="Source Code Pro Medium"/>
              </a:rPr>
              <a:t>iccTransmitApduLogicalChannel</a:t>
            </a:r>
            <a:r>
              <a:rPr lang="en-US" sz="1000" spc="9" dirty="0">
                <a:latin typeface="Source Code Pro Medium"/>
              </a:rPr>
              <a:t>(</a:t>
            </a:r>
            <a:r>
              <a:rPr lang="en-US" sz="1000" spc="9" dirty="0" err="1">
                <a:latin typeface="Source Code Pro Medium"/>
              </a:rPr>
              <a:t>channelId</a:t>
            </a:r>
            <a:r>
              <a:rPr lang="en-US" sz="1000" spc="9" dirty="0">
                <a:latin typeface="Source Code Pro Medium"/>
              </a:rPr>
              <a:t>, </a:t>
            </a:r>
            <a:r>
              <a:rPr lang="en-US" sz="1000" spc="9" dirty="0" err="1">
                <a:latin typeface="Source Code Pro Medium"/>
              </a:rPr>
              <a:t>cla</a:t>
            </a:r>
            <a:r>
              <a:rPr lang="en-US" sz="1000" spc="9" dirty="0">
                <a:latin typeface="Source Code Pro Medium"/>
              </a:rPr>
              <a:t>, ins, p1, p2, </a:t>
            </a:r>
            <a:r>
              <a:rPr lang="en-US" sz="1000" spc="9" dirty="0" err="1">
                <a:latin typeface="Source Code Pro Medium"/>
              </a:rPr>
              <a:t>len</a:t>
            </a:r>
            <a:r>
              <a:rPr lang="en-US" sz="1000" spc="9" dirty="0">
                <a:latin typeface="Source Code Pro Medium"/>
              </a:rPr>
              <a:t>, data)</a:t>
            </a:r>
          </a:p>
          <a:p>
            <a:pPr>
              <a:lnSpc>
                <a:spcPct val="150000"/>
              </a:lnSpc>
            </a:pPr>
            <a:r>
              <a:rPr lang="en-US" sz="1100" spc="9" dirty="0">
                <a:latin typeface="Source Code Pro Medium"/>
              </a:rPr>
              <a:t>Closes channel after response: </a:t>
            </a:r>
            <a:r>
              <a:rPr lang="en-US" sz="1100" spc="9" dirty="0" err="1">
                <a:latin typeface="Source Code Pro Medium"/>
              </a:rPr>
              <a:t>iccCloseLogicalChannel</a:t>
            </a:r>
            <a:r>
              <a:rPr lang="en-US" sz="1100" spc="9" dirty="0">
                <a:latin typeface="Source Code Pro Medium"/>
              </a:rPr>
              <a:t>(</a:t>
            </a:r>
            <a:r>
              <a:rPr lang="en-US" sz="1100" spc="9" dirty="0" err="1">
                <a:latin typeface="Source Code Pro Medium"/>
              </a:rPr>
              <a:t>channelId</a:t>
            </a:r>
            <a:r>
              <a:rPr lang="en-US" sz="1100" spc="9" dirty="0">
                <a:latin typeface="Source Code Pro Medium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100" spc="9" dirty="0">
                <a:latin typeface="Source Code Pro Medium"/>
              </a:rPr>
              <a:t>Handles common APDU sequences like:</a:t>
            </a:r>
          </a:p>
          <a:p>
            <a:pPr lvl="1">
              <a:lnSpc>
                <a:spcPct val="150000"/>
              </a:lnSpc>
            </a:pPr>
            <a:r>
              <a:rPr lang="en-US" sz="1000" spc="9" dirty="0">
                <a:latin typeface="Source Code Pro Medium"/>
              </a:rPr>
              <a:t>Select MF (00A4000C023F00)</a:t>
            </a:r>
          </a:p>
          <a:p>
            <a:pPr lvl="1">
              <a:lnSpc>
                <a:spcPct val="150000"/>
              </a:lnSpc>
            </a:pPr>
            <a:r>
              <a:rPr lang="en-US" sz="1000" spc="9" dirty="0">
                <a:latin typeface="Source Code Pro Medium"/>
              </a:rPr>
              <a:t>Read Binary (00B0000009)</a:t>
            </a:r>
          </a:p>
          <a:p>
            <a:pPr lvl="1">
              <a:lnSpc>
                <a:spcPct val="150000"/>
              </a:lnSpc>
            </a:pPr>
            <a:r>
              <a:rPr lang="en-US" sz="1000" spc="9" dirty="0">
                <a:latin typeface="Source Code Pro Medium"/>
              </a:rPr>
              <a:t>Get Response (00C0000000)</a:t>
            </a:r>
          </a:p>
        </p:txBody>
      </p:sp>
      <p:pic>
        <p:nvPicPr>
          <p:cNvPr id="6" name="Picture 5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3FD3CE2C-7720-9579-6552-6FB5C0E0A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895" y="2114565"/>
            <a:ext cx="5688533" cy="243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17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28AA4-A130-4C43-5826-1E83D1486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B3FE69-0FB2-0B07-994F-24FC23DC5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476" y="592620"/>
            <a:ext cx="7908595" cy="680497"/>
          </a:xfrm>
        </p:spPr>
        <p:txBody>
          <a:bodyPr>
            <a:normAutofit fontScale="90000"/>
          </a:bodyPr>
          <a:lstStyle/>
          <a:p>
            <a:r>
              <a:rPr lang="en-US" sz="2800" b="1" spc="-52" dirty="0">
                <a:latin typeface="Source Code Pro Semibold"/>
              </a:rPr>
              <a:t>Code Deep Dive – </a:t>
            </a:r>
            <a:r>
              <a:rPr lang="en-US" sz="2800" b="1" spc="-52" dirty="0">
                <a:solidFill>
                  <a:schemeClr val="accent1"/>
                </a:solidFill>
                <a:latin typeface="Source Code Pro Semibold"/>
              </a:rPr>
              <a:t>Auto-Privilege Escalation &amp; Persistence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04E74A-029C-F246-8BA3-AAC72DE32A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293" y="1504599"/>
            <a:ext cx="5834381" cy="49085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spc="9" dirty="0">
                <a:latin typeface="Source Code Pro Medium"/>
              </a:rPr>
              <a:t>Root Automation Workflow</a:t>
            </a:r>
          </a:p>
          <a:p>
            <a:pPr lvl="1">
              <a:lnSpc>
                <a:spcPct val="150000"/>
              </a:lnSpc>
            </a:pPr>
            <a:r>
              <a:rPr lang="en-US" sz="1100" spc="9" dirty="0">
                <a:latin typeface="Source Code Pro Medium"/>
              </a:rPr>
              <a:t>Detects root via common SU paths (/system/bin/</a:t>
            </a:r>
            <a:r>
              <a:rPr lang="en-US" sz="1100" spc="9" dirty="0" err="1">
                <a:latin typeface="Source Code Pro Medium"/>
              </a:rPr>
              <a:t>su</a:t>
            </a:r>
            <a:r>
              <a:rPr lang="en-US" sz="1100" spc="9" dirty="0">
                <a:latin typeface="Source Code Pro Medium"/>
              </a:rPr>
              <a:t>, etc.)</a:t>
            </a:r>
          </a:p>
          <a:p>
            <a:pPr lvl="1">
              <a:lnSpc>
                <a:spcPct val="150000"/>
              </a:lnSpc>
            </a:pPr>
            <a:r>
              <a:rPr lang="en-US" sz="1100" spc="9" dirty="0">
                <a:latin typeface="Source Code Pro Medium"/>
              </a:rPr>
              <a:t>If root is present and not a system app:</a:t>
            </a:r>
          </a:p>
          <a:p>
            <a:pPr lvl="2">
              <a:lnSpc>
                <a:spcPct val="150000"/>
              </a:lnSpc>
            </a:pPr>
            <a:r>
              <a:rPr lang="en-US" sz="1000" spc="9" dirty="0">
                <a:latin typeface="Source Code Pro Medium"/>
              </a:rPr>
              <a:t>Mounts /system as writable</a:t>
            </a:r>
          </a:p>
          <a:p>
            <a:pPr lvl="2">
              <a:lnSpc>
                <a:spcPct val="150000"/>
              </a:lnSpc>
            </a:pPr>
            <a:r>
              <a:rPr lang="en-US" sz="1000" spc="9" dirty="0">
                <a:latin typeface="Source Code Pro Medium"/>
              </a:rPr>
              <a:t>Creates /system/</a:t>
            </a:r>
            <a:r>
              <a:rPr lang="en-US" sz="1000" spc="9" dirty="0" err="1">
                <a:latin typeface="Source Code Pro Medium"/>
              </a:rPr>
              <a:t>priv</a:t>
            </a:r>
            <a:r>
              <a:rPr lang="en-US" sz="1000" spc="9" dirty="0">
                <a:latin typeface="Source Code Pro Medium"/>
              </a:rPr>
              <a:t>-app/</a:t>
            </a:r>
            <a:r>
              <a:rPr lang="en-US" sz="1000" spc="9" dirty="0" err="1">
                <a:latin typeface="Source Code Pro Medium"/>
              </a:rPr>
              <a:t>SimProfile</a:t>
            </a:r>
            <a:r>
              <a:rPr lang="en-US" sz="1000" spc="9" dirty="0">
                <a:latin typeface="Source Code Pro Medium"/>
              </a:rPr>
              <a:t>/</a:t>
            </a:r>
          </a:p>
          <a:p>
            <a:pPr lvl="2">
              <a:lnSpc>
                <a:spcPct val="150000"/>
              </a:lnSpc>
            </a:pPr>
            <a:r>
              <a:rPr lang="en-US" sz="1000" spc="9" dirty="0">
                <a:latin typeface="Source Code Pro Medium"/>
              </a:rPr>
              <a:t>Copies own APK to this folder</a:t>
            </a:r>
          </a:p>
          <a:p>
            <a:pPr lvl="2">
              <a:lnSpc>
                <a:spcPct val="150000"/>
              </a:lnSpc>
            </a:pPr>
            <a:r>
              <a:rPr lang="en-US" sz="1000" spc="9" dirty="0">
                <a:latin typeface="Source Code Pro Medium"/>
              </a:rPr>
              <a:t>Sets permissions &amp; </a:t>
            </a:r>
            <a:r>
              <a:rPr lang="en-US" sz="1000" spc="9" dirty="0" err="1">
                <a:latin typeface="Source Code Pro Medium"/>
              </a:rPr>
              <a:t>SELinux</a:t>
            </a:r>
            <a:r>
              <a:rPr lang="en-US" sz="1000" spc="9" dirty="0">
                <a:latin typeface="Source Code Pro Medium"/>
              </a:rPr>
              <a:t> context</a:t>
            </a:r>
          </a:p>
          <a:p>
            <a:pPr lvl="2">
              <a:lnSpc>
                <a:spcPct val="150000"/>
              </a:lnSpc>
            </a:pPr>
            <a:r>
              <a:rPr lang="en-US" sz="1000" spc="9" dirty="0">
                <a:latin typeface="Source Code Pro Medium"/>
              </a:rPr>
              <a:t>Triggers reboot for activation</a:t>
            </a:r>
            <a:endParaRPr lang="en-US" sz="900" spc="9" dirty="0">
              <a:latin typeface="Source Code Pro Medium"/>
            </a:endParaRPr>
          </a:p>
        </p:txBody>
      </p:sp>
      <p:pic>
        <p:nvPicPr>
          <p:cNvPr id="5" name="Picture 4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83988A83-84C2-4BAD-B704-7464999ECE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62" y="975825"/>
            <a:ext cx="4023769" cy="3733507"/>
          </a:xfrm>
          <a:prstGeom prst="rect">
            <a:avLst/>
          </a:prstGeom>
        </p:spPr>
      </p:pic>
      <p:pic>
        <p:nvPicPr>
          <p:cNvPr id="8" name="Picture 7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588AD720-B79B-4452-8D8F-C218016EFC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237" y="4707590"/>
            <a:ext cx="5481394" cy="1988167"/>
          </a:xfrm>
          <a:prstGeom prst="rect">
            <a:avLst/>
          </a:prstGeom>
        </p:spPr>
      </p:pic>
      <p:pic>
        <p:nvPicPr>
          <p:cNvPr id="10" name="Picture 9" descr="A computer screen with text on it&#10;&#10;AI-generated content may be incorrect.">
            <a:extLst>
              <a:ext uri="{FF2B5EF4-FFF2-40B4-BE49-F238E27FC236}">
                <a16:creationId xmlns:a16="http://schemas.microsoft.com/office/drawing/2014/main" id="{D855739B-EC5B-8182-C092-0A216535F3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22" y="4621666"/>
            <a:ext cx="5735834" cy="216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61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D18CB-EC1D-51A3-E03F-907F0F547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170F2D-E0D0-ACAD-E1A8-276E48456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476" y="592620"/>
            <a:ext cx="7908595" cy="680497"/>
          </a:xfrm>
        </p:spPr>
        <p:txBody>
          <a:bodyPr>
            <a:normAutofit/>
          </a:bodyPr>
          <a:lstStyle/>
          <a:p>
            <a:r>
              <a:rPr lang="en-US" sz="2800" b="1" spc="-52" dirty="0">
                <a:latin typeface="Source Code Pro Semibold"/>
              </a:rPr>
              <a:t>PoC</a:t>
            </a:r>
            <a:endParaRPr lang="en-US" sz="2800" b="1" spc="-52" dirty="0">
              <a:solidFill>
                <a:schemeClr val="accent1"/>
              </a:solidFill>
              <a:latin typeface="Source Code Pro Semibold"/>
            </a:endParaRPr>
          </a:p>
        </p:txBody>
      </p:sp>
      <p:pic>
        <p:nvPicPr>
          <p:cNvPr id="9" name="Picture 8" descr="A screenshot of a phone&#10;&#10;AI-generated content may be incorrect.">
            <a:extLst>
              <a:ext uri="{FF2B5EF4-FFF2-40B4-BE49-F238E27FC236}">
                <a16:creationId xmlns:a16="http://schemas.microsoft.com/office/drawing/2014/main" id="{1D0629C8-3660-5688-65FD-2BECC1E2D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990" y="877578"/>
            <a:ext cx="2834305" cy="5578454"/>
          </a:xfrm>
          <a:prstGeom prst="rect">
            <a:avLst/>
          </a:prstGeom>
        </p:spPr>
      </p:pic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71F0E2A8-5C55-3D75-A3FC-858004EDB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555" y="877578"/>
            <a:ext cx="3203970" cy="557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07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0136C-352C-996B-AD74-4A679E1BF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8F5BEC-5478-DF9E-C6E1-E7F9A7BB6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spc="-52" dirty="0">
                <a:latin typeface="Source Code Pro Semibold"/>
              </a:rPr>
              <a:t>Detection </a:t>
            </a:r>
            <a:r>
              <a:rPr lang="en-US" sz="2800" b="1" spc="-52" dirty="0">
                <a:solidFill>
                  <a:schemeClr val="accent1"/>
                </a:solidFill>
                <a:latin typeface="Source Code Pro Semibold"/>
              </a:rPr>
              <a:t>Strategies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C41153-7D88-3E74-EC12-34FC508A19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pc="9" dirty="0">
                <a:latin typeface="Source Code Pro Medium"/>
              </a:rPr>
              <a:t>Behavioral </a:t>
            </a:r>
            <a:r>
              <a:rPr lang="en-US" spc="9" dirty="0">
                <a:solidFill>
                  <a:schemeClr val="accent1"/>
                </a:solidFill>
                <a:latin typeface="Source Code Pro Medium"/>
              </a:rPr>
              <a:t>Monitoring</a:t>
            </a:r>
            <a:r>
              <a:rPr lang="en-US" spc="9" dirty="0">
                <a:latin typeface="Source Code Pro Medium"/>
              </a:rPr>
              <a:t> (Device &amp; Network)</a:t>
            </a:r>
          </a:p>
          <a:p>
            <a:pPr lvl="1">
              <a:lnSpc>
                <a:spcPct val="150000"/>
              </a:lnSpc>
            </a:pPr>
            <a:r>
              <a:rPr lang="en-US" spc="9" dirty="0">
                <a:latin typeface="Source Code Pro Medium"/>
              </a:rPr>
              <a:t>Track sudden SIM profile changes (e.g., ICCID, IMSI, </a:t>
            </a:r>
            <a:r>
              <a:rPr lang="en-US" spc="9" dirty="0" err="1">
                <a:latin typeface="Source Code Pro Medium"/>
              </a:rPr>
              <a:t>operatorName</a:t>
            </a:r>
            <a:r>
              <a:rPr lang="en-US" spc="9" dirty="0">
                <a:latin typeface="Source Code Pro Medium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spc="9" dirty="0">
                <a:latin typeface="Source Code Pro Medium"/>
              </a:rPr>
              <a:t>Monitor SIM switch </a:t>
            </a:r>
            <a:r>
              <a:rPr lang="en-US" spc="9" dirty="0">
                <a:solidFill>
                  <a:schemeClr val="accent1"/>
                </a:solidFill>
                <a:latin typeface="Source Code Pro Medium"/>
              </a:rPr>
              <a:t>frequency</a:t>
            </a:r>
            <a:r>
              <a:rPr lang="en-US" spc="9" dirty="0">
                <a:latin typeface="Source Code Pro Medium"/>
              </a:rPr>
              <a:t> and </a:t>
            </a:r>
            <a:r>
              <a:rPr lang="en-US" spc="9" dirty="0">
                <a:solidFill>
                  <a:schemeClr val="accent1"/>
                </a:solidFill>
                <a:latin typeface="Source Code Pro Medium"/>
              </a:rPr>
              <a:t>location jump patterns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pc="9" dirty="0">
                <a:latin typeface="Source Code Pro Medium"/>
              </a:rPr>
              <a:t>Telemetry Signals from Device</a:t>
            </a:r>
          </a:p>
          <a:p>
            <a:pPr lvl="1">
              <a:lnSpc>
                <a:spcPct val="150000"/>
              </a:lnSpc>
            </a:pPr>
            <a:r>
              <a:rPr lang="en-US" spc="9" dirty="0">
                <a:latin typeface="Source Code Pro Medium"/>
              </a:rPr>
              <a:t>Use Telemetry SDKs to watch:</a:t>
            </a:r>
          </a:p>
          <a:p>
            <a:pPr lvl="2">
              <a:lnSpc>
                <a:spcPct val="150000"/>
              </a:lnSpc>
            </a:pPr>
            <a:r>
              <a:rPr lang="en-US" spc="9" dirty="0" err="1">
                <a:latin typeface="Source Code Pro Medium"/>
              </a:rPr>
              <a:t>EuiccManager.downloadSubscription</a:t>
            </a:r>
            <a:r>
              <a:rPr lang="en-US" spc="9" dirty="0">
                <a:latin typeface="Source Code Pro Medium"/>
              </a:rPr>
              <a:t>() calls</a:t>
            </a:r>
          </a:p>
          <a:p>
            <a:pPr lvl="2">
              <a:lnSpc>
                <a:spcPct val="150000"/>
              </a:lnSpc>
            </a:pPr>
            <a:r>
              <a:rPr lang="en-US" spc="9" dirty="0" err="1">
                <a:latin typeface="Source Code Pro Medium"/>
              </a:rPr>
              <a:t>TelephonyManager.iccOpenLogicalChannel</a:t>
            </a:r>
            <a:r>
              <a:rPr lang="en-US" spc="9" dirty="0">
                <a:latin typeface="Source Code Pro Medium"/>
              </a:rPr>
              <a:t>() misuse</a:t>
            </a:r>
          </a:p>
          <a:p>
            <a:pPr lvl="2">
              <a:lnSpc>
                <a:spcPct val="150000"/>
              </a:lnSpc>
            </a:pPr>
            <a:r>
              <a:rPr lang="en-US" spc="9" dirty="0">
                <a:latin typeface="Source Code Pro Medium"/>
              </a:rPr>
              <a:t>High-frequency access to </a:t>
            </a:r>
            <a:r>
              <a:rPr lang="en-US" spc="9" dirty="0" err="1">
                <a:latin typeface="Source Code Pro Medium"/>
              </a:rPr>
              <a:t>getSubscriberId</a:t>
            </a:r>
            <a:r>
              <a:rPr lang="en-US" spc="9" dirty="0">
                <a:latin typeface="Source Code Pro Medium"/>
              </a:rPr>
              <a:t>(), </a:t>
            </a:r>
            <a:r>
              <a:rPr lang="en-US" spc="9" dirty="0" err="1">
                <a:latin typeface="Source Code Pro Medium"/>
              </a:rPr>
              <a:t>getSimSerialNumber</a:t>
            </a:r>
            <a:r>
              <a:rPr lang="en-US" spc="9" dirty="0">
                <a:latin typeface="Source Code Pro Medium"/>
              </a:rPr>
              <a:t>()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pc="9" dirty="0">
                <a:latin typeface="Source Code Pro Medium"/>
              </a:rPr>
              <a:t>Alert on silent APDU execution not associated with UI action</a:t>
            </a:r>
          </a:p>
        </p:txBody>
      </p:sp>
    </p:spTree>
    <p:extLst>
      <p:ext uri="{BB962C8B-B14F-4D97-AF65-F5344CB8AC3E}">
        <p14:creationId xmlns:p14="http://schemas.microsoft.com/office/powerpoint/2010/main" val="937122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650BD0F-CB8C-33CF-F650-F97D4C4F5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450" y="1985797"/>
            <a:ext cx="6771639" cy="1325563"/>
          </a:xfrm>
        </p:spPr>
        <p:txBody>
          <a:bodyPr/>
          <a:lstStyle/>
          <a:p>
            <a:r>
              <a:rPr lang="en-US" sz="4400" dirty="0"/>
              <a:t>Thank You</a:t>
            </a:r>
            <a:br>
              <a:rPr lang="en-US" sz="4400" dirty="0"/>
            </a:br>
            <a:r>
              <a:rPr lang="en-US" sz="4400" dirty="0"/>
              <a:t>@infosecravi</a:t>
            </a:r>
            <a:br>
              <a:rPr lang="en-US" sz="4400" dirty="0"/>
            </a:br>
            <a:r>
              <a:rPr lang="en-US" sz="4400" dirty="0"/>
              <a:t>@frustratedresearcher</a:t>
            </a:r>
          </a:p>
        </p:txBody>
      </p:sp>
    </p:spTree>
    <p:extLst>
      <p:ext uri="{BB962C8B-B14F-4D97-AF65-F5344CB8AC3E}">
        <p14:creationId xmlns:p14="http://schemas.microsoft.com/office/powerpoint/2010/main" val="120666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689A0-9813-E675-FCD0-6E5334F02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AC6AEB-6340-D49C-62DB-E2729949B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>
                <a:solidFill>
                  <a:schemeClr val="accent1"/>
                </a:solidFill>
              </a:rPr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68D7B8-461C-FA26-6D66-C03647E36D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Background</a:t>
            </a:r>
          </a:p>
          <a:p>
            <a:r>
              <a:rPr lang="en-US" dirty="0" err="1"/>
              <a:t>eSIM</a:t>
            </a:r>
            <a:r>
              <a:rPr lang="en-US" dirty="0"/>
              <a:t> Architecture &amp; API Surface</a:t>
            </a:r>
          </a:p>
          <a:p>
            <a:r>
              <a:rPr lang="en-US" dirty="0"/>
              <a:t>Malware Workflow</a:t>
            </a:r>
          </a:p>
          <a:p>
            <a:r>
              <a:rPr lang="en-US" dirty="0"/>
              <a:t>Code Deep Dive</a:t>
            </a:r>
          </a:p>
          <a:p>
            <a:r>
              <a:rPr lang="en-US" dirty="0"/>
              <a:t>Telecom Backend Vulnerabilities</a:t>
            </a:r>
          </a:p>
          <a:p>
            <a:r>
              <a:rPr lang="en-US"/>
              <a:t>Detection &amp; Defense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2495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55DDC-393A-078E-9513-BB4871D41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450" y="1417627"/>
            <a:ext cx="7730389" cy="2608188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sz="4400" b="1" spc="-52" dirty="0">
                <a:solidFill>
                  <a:srgbClr val="F2F2F2"/>
                </a:solidFill>
                <a:latin typeface="Source Code Pro Semibold"/>
              </a:rPr>
              <a:t>I get scared when someone said:</a:t>
            </a:r>
            <a:br>
              <a:rPr lang="en-US" sz="4400" b="1" spc="-52" dirty="0">
                <a:solidFill>
                  <a:srgbClr val="F2F2F2"/>
                </a:solidFill>
                <a:latin typeface="Source Code Pro Semibold"/>
              </a:rPr>
            </a:br>
            <a:r>
              <a:rPr lang="en-US" sz="4400" b="1" spc="-52" dirty="0">
                <a:solidFill>
                  <a:srgbClr val="F2F2F2"/>
                </a:solidFill>
                <a:latin typeface="Source Code Pro Semibold"/>
              </a:rPr>
              <a:t>	</a:t>
            </a:r>
            <a:r>
              <a:rPr lang="en-US" sz="4000" b="1" spc="-52" dirty="0">
                <a:solidFill>
                  <a:schemeClr val="tx1">
                    <a:lumMod val="90000"/>
                    <a:lumOff val="10000"/>
                  </a:schemeClr>
                </a:solidFill>
                <a:latin typeface="Source Code Pro Semibold"/>
              </a:rPr>
              <a:t>“I know where are you”</a:t>
            </a:r>
            <a:endParaRPr lang="en-US" sz="4400" b="1" spc="-52" dirty="0">
              <a:solidFill>
                <a:schemeClr val="tx1">
                  <a:lumMod val="90000"/>
                  <a:lumOff val="10000"/>
                </a:schemeClr>
              </a:solidFill>
              <a:latin typeface="Source Code Pro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08848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25C6A-56BC-D25D-8344-6F7FA53FE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29740C-73EF-9BD2-0A53-9AD5EB891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spc="-52" dirty="0">
                <a:solidFill>
                  <a:srgbClr val="F2F2F2"/>
                </a:solidFill>
                <a:latin typeface="Source Code Pro Semibold"/>
              </a:rPr>
              <a:t>Back</a:t>
            </a:r>
            <a:r>
              <a:rPr lang="en-US" sz="2800" b="1" spc="-52" dirty="0">
                <a:solidFill>
                  <a:schemeClr val="accent1"/>
                </a:solidFill>
                <a:latin typeface="Source Code Pro Semibold"/>
              </a:rPr>
              <a:t>ground</a:t>
            </a:r>
            <a:endParaRPr lang="en-IN" sz="2800" dirty="0">
              <a:solidFill>
                <a:schemeClr val="accent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CB9899-D59D-A587-20C7-018CCEBEB3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pc="9" dirty="0">
                <a:solidFill>
                  <a:srgbClr val="F2F2F2"/>
                </a:solidFill>
                <a:latin typeface="Source Code Pro Medium"/>
              </a:rPr>
              <a:t>Telecom APIs, once tightly restricted, are now partially exposed via </a:t>
            </a:r>
            <a:r>
              <a:rPr lang="en-US" spc="9" dirty="0">
                <a:solidFill>
                  <a:schemeClr val="accent1"/>
                </a:solidFill>
                <a:latin typeface="Source Code Pro Medium"/>
              </a:rPr>
              <a:t>Android system services</a:t>
            </a:r>
            <a:r>
              <a:rPr lang="en-US" spc="9" dirty="0">
                <a:solidFill>
                  <a:srgbClr val="F2F2F2"/>
                </a:solidFill>
                <a:latin typeface="Source Code Pro Medium"/>
              </a:rPr>
              <a:t>.</a:t>
            </a:r>
          </a:p>
          <a:p>
            <a:endParaRPr lang="en-US" spc="9" dirty="0">
              <a:solidFill>
                <a:srgbClr val="F2F2F2"/>
              </a:solidFill>
              <a:latin typeface="Source Code Pro Medium"/>
            </a:endParaRPr>
          </a:p>
          <a:p>
            <a:r>
              <a:rPr lang="en-US" spc="9" dirty="0">
                <a:solidFill>
                  <a:srgbClr val="F2F2F2"/>
                </a:solidFill>
                <a:latin typeface="Source Code Pro Medium"/>
              </a:rPr>
              <a:t>Malicious apps can exploit these APIs for </a:t>
            </a:r>
            <a:r>
              <a:rPr lang="en-US" spc="9" dirty="0">
                <a:solidFill>
                  <a:schemeClr val="accent1"/>
                </a:solidFill>
                <a:latin typeface="Source Code Pro Medium"/>
              </a:rPr>
              <a:t>covert metadata harvesting and profile manipulation.</a:t>
            </a:r>
          </a:p>
          <a:p>
            <a:endParaRPr lang="en-US" spc="9" dirty="0">
              <a:solidFill>
                <a:srgbClr val="F2F2F2"/>
              </a:solidFill>
              <a:latin typeface="Source Code Pro Medium"/>
            </a:endParaRPr>
          </a:p>
          <a:p>
            <a:r>
              <a:rPr lang="en-US" spc="9" dirty="0" err="1">
                <a:solidFill>
                  <a:srgbClr val="F2F2F2"/>
                </a:solidFill>
                <a:latin typeface="Source Code Pro Medium"/>
              </a:rPr>
              <a:t>eSIM</a:t>
            </a:r>
            <a:r>
              <a:rPr lang="en-US" spc="9" dirty="0">
                <a:solidFill>
                  <a:srgbClr val="F2F2F2"/>
                </a:solidFill>
                <a:latin typeface="Source Code Pro Medium"/>
              </a:rPr>
              <a:t> allows </a:t>
            </a:r>
            <a:r>
              <a:rPr lang="en-US" spc="9" dirty="0">
                <a:solidFill>
                  <a:schemeClr val="accent1"/>
                </a:solidFill>
                <a:latin typeface="Source Code Pro Medium"/>
              </a:rPr>
              <a:t>silent over-the-air provisioning </a:t>
            </a:r>
            <a:r>
              <a:rPr lang="en-US" spc="9" dirty="0">
                <a:solidFill>
                  <a:srgbClr val="F2F2F2"/>
                </a:solidFill>
                <a:latin typeface="Source Code Pro Medium"/>
              </a:rPr>
              <a:t>— a powerful attack vector if misused.</a:t>
            </a:r>
          </a:p>
          <a:p>
            <a:endParaRPr lang="en-US" spc="9" dirty="0">
              <a:solidFill>
                <a:srgbClr val="F2F2F2"/>
              </a:solidFill>
              <a:latin typeface="Source Code Pro Medium"/>
            </a:endParaRPr>
          </a:p>
          <a:p>
            <a:r>
              <a:rPr lang="en-US" spc="9" dirty="0">
                <a:solidFill>
                  <a:schemeClr val="accent1"/>
                </a:solidFill>
                <a:latin typeface="Source Code Pro Medium"/>
              </a:rPr>
              <a:t>Rooted Android environments + system permissions</a:t>
            </a:r>
            <a:r>
              <a:rPr lang="en-US" spc="9" dirty="0">
                <a:solidFill>
                  <a:srgbClr val="F2F2F2"/>
                </a:solidFill>
                <a:latin typeface="Source Code Pro Medium"/>
              </a:rPr>
              <a:t> = ideal conditions for SIM-based malware.</a:t>
            </a:r>
            <a:endParaRPr lang="en-IN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338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907E9-94FD-BF7E-076A-5688B7C95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5AA577-3E2F-5F26-D926-45AB1A872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spc="-52" dirty="0" err="1">
                <a:solidFill>
                  <a:schemeClr val="accent1"/>
                </a:solidFill>
                <a:latin typeface="Source Code Pro Semibold"/>
              </a:rPr>
              <a:t>eSIM</a:t>
            </a:r>
            <a:r>
              <a:rPr lang="en-US" sz="2800" b="1" spc="-52" dirty="0">
                <a:solidFill>
                  <a:srgbClr val="F2F2F2"/>
                </a:solidFill>
                <a:latin typeface="Source Code Pro Semibold"/>
              </a:rPr>
              <a:t> Architecture</a:t>
            </a:r>
            <a:endParaRPr lang="en-IN" sz="2800" dirty="0">
              <a:solidFill>
                <a:schemeClr val="accent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163786-1AF6-CE58-F831-737086AF15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4413" y="1357312"/>
            <a:ext cx="9977437" cy="4994393"/>
          </a:xfrm>
        </p:spPr>
        <p:txBody>
          <a:bodyPr>
            <a:normAutofit fontScale="92500" lnSpcReduction="10000"/>
          </a:bodyPr>
          <a:lstStyle/>
          <a:p>
            <a:r>
              <a:rPr lang="en-US" spc="9" dirty="0" err="1">
                <a:solidFill>
                  <a:srgbClr val="F2F2F2"/>
                </a:solidFill>
                <a:latin typeface="Source Code Pro Medium"/>
              </a:rPr>
              <a:t>eSIM</a:t>
            </a:r>
            <a:r>
              <a:rPr lang="en-US" spc="9" dirty="0">
                <a:solidFill>
                  <a:srgbClr val="F2F2F2"/>
                </a:solidFill>
                <a:latin typeface="Source Code Pro Medium"/>
              </a:rPr>
              <a:t> (via </a:t>
            </a:r>
            <a:r>
              <a:rPr lang="en-US" spc="9" dirty="0" err="1">
                <a:solidFill>
                  <a:srgbClr val="F2F2F2"/>
                </a:solidFill>
                <a:latin typeface="Source Code Pro Medium"/>
              </a:rPr>
              <a:t>eUICC</a:t>
            </a:r>
            <a:r>
              <a:rPr lang="en-US" spc="9" dirty="0">
                <a:solidFill>
                  <a:srgbClr val="F2F2F2"/>
                </a:solidFill>
                <a:latin typeface="Source Code Pro Medium"/>
              </a:rPr>
              <a:t>) enables </a:t>
            </a:r>
            <a:r>
              <a:rPr lang="en-US" spc="9" dirty="0">
                <a:solidFill>
                  <a:schemeClr val="accent1"/>
                </a:solidFill>
                <a:latin typeface="Source Code Pro Medium"/>
              </a:rPr>
              <a:t>Remote SIM Provisioning (RSP)</a:t>
            </a:r>
            <a:r>
              <a:rPr lang="en-US" spc="9" dirty="0">
                <a:solidFill>
                  <a:srgbClr val="F2F2F2"/>
                </a:solidFill>
                <a:latin typeface="Source Code Pro Medium"/>
              </a:rPr>
              <a:t>—operating without a physical SIM card </a:t>
            </a:r>
          </a:p>
          <a:p>
            <a:endParaRPr lang="en-US" spc="9" dirty="0">
              <a:solidFill>
                <a:srgbClr val="F2F2F2"/>
              </a:solidFill>
              <a:latin typeface="Source Code Pro Medium"/>
            </a:endParaRPr>
          </a:p>
          <a:p>
            <a:r>
              <a:rPr lang="en-US" spc="9" dirty="0" err="1">
                <a:solidFill>
                  <a:srgbClr val="F2F2F2"/>
                </a:solidFill>
                <a:latin typeface="Source Code Pro Medium"/>
              </a:rPr>
              <a:t>eSIM</a:t>
            </a:r>
            <a:r>
              <a:rPr lang="en-US" spc="9" dirty="0">
                <a:solidFill>
                  <a:srgbClr val="F2F2F2"/>
                </a:solidFill>
                <a:latin typeface="Source Code Pro Medium"/>
              </a:rPr>
              <a:t> architecture supports </a:t>
            </a:r>
            <a:r>
              <a:rPr lang="en-US" spc="9" dirty="0">
                <a:solidFill>
                  <a:schemeClr val="accent1"/>
                </a:solidFill>
                <a:latin typeface="Source Code Pro Medium"/>
              </a:rPr>
              <a:t>multiple profiles concurrently; only one is active at a time </a:t>
            </a:r>
          </a:p>
          <a:p>
            <a:endParaRPr lang="en-US" spc="9" dirty="0">
              <a:solidFill>
                <a:srgbClr val="F2F2F2"/>
              </a:solidFill>
              <a:latin typeface="Source Code Pro Medium"/>
            </a:endParaRPr>
          </a:p>
          <a:p>
            <a:r>
              <a:rPr lang="en-US" spc="9" dirty="0">
                <a:solidFill>
                  <a:srgbClr val="F2F2F2"/>
                </a:solidFill>
                <a:latin typeface="Source Code Pro Medium"/>
              </a:rPr>
              <a:t>Profile management (install, enable, disable, delete) is handled by a component called Local Profile Assistant (LPA) on the device </a:t>
            </a:r>
          </a:p>
          <a:p>
            <a:endParaRPr lang="en-US" spc="9" dirty="0">
              <a:solidFill>
                <a:srgbClr val="F2F2F2"/>
              </a:solidFill>
              <a:latin typeface="Source Code Pro Medium"/>
            </a:endParaRPr>
          </a:p>
          <a:p>
            <a:r>
              <a:rPr lang="en-US" spc="9" dirty="0">
                <a:solidFill>
                  <a:srgbClr val="F2F2F2"/>
                </a:solidFill>
                <a:latin typeface="Source Code Pro Medium"/>
              </a:rPr>
              <a:t>The device communicates with carrier provisioning backends via:</a:t>
            </a:r>
          </a:p>
          <a:p>
            <a:pPr lvl="1"/>
            <a:r>
              <a:rPr lang="en-US" spc="9" dirty="0">
                <a:solidFill>
                  <a:srgbClr val="F2F2F2"/>
                </a:solidFill>
                <a:latin typeface="Source Code Pro Medium"/>
              </a:rPr>
              <a:t>SM‑DP+ (Subscription Manager – Data Preparation)</a:t>
            </a:r>
          </a:p>
          <a:p>
            <a:pPr lvl="1"/>
            <a:r>
              <a:rPr lang="en-US" spc="9" dirty="0">
                <a:solidFill>
                  <a:srgbClr val="F2F2F2"/>
                </a:solidFill>
                <a:latin typeface="Source Code Pro Medium"/>
              </a:rPr>
              <a:t>Optionally SM‑DS (Discovery Server) or GSMA Discovery service </a:t>
            </a:r>
          </a:p>
          <a:p>
            <a:pPr marL="457200" lvl="1" indent="0">
              <a:buNone/>
            </a:pPr>
            <a:endParaRPr lang="en-US" spc="9" dirty="0">
              <a:solidFill>
                <a:srgbClr val="F2F2F2"/>
              </a:solidFill>
              <a:latin typeface="Source Code Pro Medium"/>
            </a:endParaRPr>
          </a:p>
          <a:p>
            <a:r>
              <a:rPr lang="en-US" spc="9" dirty="0">
                <a:solidFill>
                  <a:srgbClr val="F2F2F2"/>
                </a:solidFill>
                <a:latin typeface="Source Code Pro Medium"/>
              </a:rPr>
              <a:t>Communication is end‑to‑end encrypted between SM-DP+ and </a:t>
            </a:r>
            <a:r>
              <a:rPr lang="en-US" spc="9" dirty="0" err="1">
                <a:solidFill>
                  <a:srgbClr val="F2F2F2"/>
                </a:solidFill>
                <a:latin typeface="Source Code Pro Medium"/>
              </a:rPr>
              <a:t>eUICC</a:t>
            </a:r>
            <a:r>
              <a:rPr lang="en-US" spc="9" dirty="0">
                <a:solidFill>
                  <a:srgbClr val="F2F2F2"/>
                </a:solidFill>
                <a:latin typeface="Source Code Pro Medium"/>
              </a:rPr>
              <a:t>; only the </a:t>
            </a:r>
            <a:r>
              <a:rPr lang="en-US" spc="9" dirty="0" err="1">
                <a:solidFill>
                  <a:srgbClr val="F2F2F2"/>
                </a:solidFill>
                <a:latin typeface="Source Code Pro Medium"/>
              </a:rPr>
              <a:t>eUICC</a:t>
            </a:r>
            <a:r>
              <a:rPr lang="en-US" spc="9" dirty="0">
                <a:solidFill>
                  <a:srgbClr val="F2F2F2"/>
                </a:solidFill>
                <a:latin typeface="Source Code Pro Medium"/>
              </a:rPr>
              <a:t> can decrypt and install the profile securely</a:t>
            </a:r>
            <a:endParaRPr lang="en-IN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198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0E53B-FF53-9362-C137-4910295B5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D4DFB9-5C64-4778-F8E5-963D6DD76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spc="-52" dirty="0">
                <a:solidFill>
                  <a:schemeClr val="accent1"/>
                </a:solidFill>
                <a:latin typeface="Source Code Pro Semibold"/>
              </a:rPr>
              <a:t>Android API Surface</a:t>
            </a:r>
            <a:endParaRPr lang="en-IN" sz="2800" dirty="0">
              <a:solidFill>
                <a:schemeClr val="accent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F32E77-9C1A-95B6-CC35-E5F94EF6DE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4413" y="1357312"/>
            <a:ext cx="9977437" cy="4994393"/>
          </a:xfrm>
        </p:spPr>
        <p:txBody>
          <a:bodyPr>
            <a:normAutofit/>
          </a:bodyPr>
          <a:lstStyle/>
          <a:p>
            <a:r>
              <a:rPr lang="en-US" spc="9" dirty="0" err="1">
                <a:solidFill>
                  <a:srgbClr val="F2F2F2"/>
                </a:solidFill>
                <a:latin typeface="Source Code Pro Medium"/>
              </a:rPr>
              <a:t>EuiccManager</a:t>
            </a:r>
            <a:r>
              <a:rPr lang="en-US" spc="9" dirty="0">
                <a:solidFill>
                  <a:srgbClr val="F2F2F2"/>
                </a:solidFill>
                <a:latin typeface="Source Code Pro Medium"/>
              </a:rPr>
              <a:t> / </a:t>
            </a:r>
            <a:r>
              <a:rPr lang="en-US" spc="9" dirty="0" err="1">
                <a:solidFill>
                  <a:srgbClr val="F2F2F2"/>
                </a:solidFill>
                <a:latin typeface="Source Code Pro Medium"/>
              </a:rPr>
              <a:t>TelephonyManager</a:t>
            </a:r>
            <a:r>
              <a:rPr lang="en-US" spc="9" dirty="0">
                <a:solidFill>
                  <a:srgbClr val="F2F2F2"/>
                </a:solidFill>
                <a:latin typeface="Source Code Pro Medium"/>
              </a:rPr>
              <a:t> in Android framework let apps query and manage </a:t>
            </a:r>
            <a:r>
              <a:rPr lang="en-US" spc="9" dirty="0" err="1">
                <a:solidFill>
                  <a:srgbClr val="F2F2F2"/>
                </a:solidFill>
                <a:latin typeface="Source Code Pro Medium"/>
              </a:rPr>
              <a:t>eSIM</a:t>
            </a:r>
            <a:r>
              <a:rPr lang="en-US" spc="9" dirty="0">
                <a:solidFill>
                  <a:srgbClr val="F2F2F2"/>
                </a:solidFill>
                <a:latin typeface="Source Code Pro Medium"/>
              </a:rPr>
              <a:t> profiles (install, enable, delete)</a:t>
            </a:r>
          </a:p>
          <a:p>
            <a:endParaRPr lang="en-US" spc="9" dirty="0">
              <a:solidFill>
                <a:srgbClr val="F2F2F2"/>
              </a:solidFill>
              <a:latin typeface="Source Code Pro Medium"/>
            </a:endParaRPr>
          </a:p>
          <a:p>
            <a:r>
              <a:rPr lang="en-US" spc="9" dirty="0" err="1">
                <a:solidFill>
                  <a:srgbClr val="F2F2F2"/>
                </a:solidFill>
                <a:latin typeface="Source Code Pro Medium"/>
              </a:rPr>
              <a:t>iccOpenLogicalChannel</a:t>
            </a:r>
            <a:r>
              <a:rPr lang="en-US" spc="9" dirty="0">
                <a:solidFill>
                  <a:srgbClr val="F2F2F2"/>
                </a:solidFill>
                <a:latin typeface="Source Code Pro Medium"/>
              </a:rPr>
              <a:t>()/</a:t>
            </a:r>
            <a:r>
              <a:rPr lang="en-US" spc="9" dirty="0" err="1">
                <a:solidFill>
                  <a:srgbClr val="F2F2F2"/>
                </a:solidFill>
                <a:latin typeface="Source Code Pro Medium"/>
              </a:rPr>
              <a:t>iccTransmitApduLogicalChannel</a:t>
            </a:r>
            <a:r>
              <a:rPr lang="en-US" spc="9" dirty="0">
                <a:solidFill>
                  <a:srgbClr val="F2F2F2"/>
                </a:solidFill>
                <a:latin typeface="Source Code Pro Medium"/>
              </a:rPr>
              <a:t>() allow low-level APDU communication with physical SIM and </a:t>
            </a:r>
            <a:r>
              <a:rPr lang="en-US" spc="9" dirty="0" err="1">
                <a:solidFill>
                  <a:srgbClr val="F2F2F2"/>
                </a:solidFill>
                <a:latin typeface="Source Code Pro Medium"/>
              </a:rPr>
              <a:t>eSIM</a:t>
            </a:r>
            <a:endParaRPr lang="en-US" spc="9" dirty="0">
              <a:solidFill>
                <a:srgbClr val="F2F2F2"/>
              </a:solidFill>
              <a:latin typeface="Source Code Pro Medium"/>
            </a:endParaRPr>
          </a:p>
          <a:p>
            <a:endParaRPr lang="en-US" spc="9" dirty="0">
              <a:solidFill>
                <a:srgbClr val="F2F2F2"/>
              </a:solidFill>
              <a:latin typeface="Source Code Pro Medium"/>
            </a:endParaRPr>
          </a:p>
          <a:p>
            <a:r>
              <a:rPr lang="en-US" spc="9" dirty="0">
                <a:solidFill>
                  <a:schemeClr val="accent1"/>
                </a:solidFill>
                <a:latin typeface="Source Code Pro Medium"/>
              </a:rPr>
              <a:t>LPA communicates with SM-DP+ using system services; typical apps call into </a:t>
            </a:r>
            <a:r>
              <a:rPr lang="en-US" spc="9" dirty="0" err="1">
                <a:solidFill>
                  <a:schemeClr val="accent1"/>
                </a:solidFill>
                <a:latin typeface="Source Code Pro Medium"/>
              </a:rPr>
              <a:t>EuiccManager</a:t>
            </a:r>
            <a:r>
              <a:rPr lang="en-US" spc="9" dirty="0">
                <a:solidFill>
                  <a:schemeClr val="accent1"/>
                </a:solidFill>
                <a:latin typeface="Source Code Pro Medium"/>
              </a:rPr>
              <a:t> APIs, often requiring system or root privileges</a:t>
            </a:r>
            <a:endParaRPr lang="en-IN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309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C0E76-5B17-6E12-8FC0-1B77A5D24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626661-E5BC-4911-93C3-7F06451CE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spc="-52" dirty="0">
                <a:solidFill>
                  <a:srgbClr val="F2F2F2"/>
                </a:solidFill>
                <a:latin typeface="Source Code Pro Semibold"/>
              </a:rPr>
              <a:t>GSMA-defined </a:t>
            </a:r>
            <a:r>
              <a:rPr lang="en-US" sz="2800" b="1" spc="-52" dirty="0" err="1">
                <a:solidFill>
                  <a:srgbClr val="F2F2F2"/>
                </a:solidFill>
                <a:latin typeface="Source Code Pro Semibold"/>
              </a:rPr>
              <a:t>eSIM</a:t>
            </a:r>
            <a:r>
              <a:rPr lang="en-US" sz="2800" b="1" spc="-52" dirty="0">
                <a:solidFill>
                  <a:srgbClr val="F2F2F2"/>
                </a:solidFill>
                <a:latin typeface="Source Code Pro Semibold"/>
              </a:rPr>
              <a:t> architectures</a:t>
            </a:r>
            <a:endParaRPr lang="en-US" sz="2800" spc="-1" dirty="0">
              <a:solidFill>
                <a:schemeClr val="accent1"/>
              </a:solidFill>
              <a:latin typeface="Source Code Pro Medium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94DFE2-69A9-C3EF-14C8-B48E059E7F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chemeClr val="accent1"/>
                </a:solidFill>
              </a:rPr>
              <a:t>M2M Architecture (Machine-to-Machine)</a:t>
            </a:r>
          </a:p>
          <a:p>
            <a:pPr marL="0" indent="0">
              <a:buNone/>
            </a:pPr>
            <a:endParaRPr lang="en-IN" dirty="0"/>
          </a:p>
          <a:p>
            <a:pPr lvl="1"/>
            <a:r>
              <a:rPr lang="en-US" dirty="0"/>
              <a:t>Designed for devices </a:t>
            </a:r>
            <a:r>
              <a:rPr lang="en-US" dirty="0">
                <a:solidFill>
                  <a:schemeClr val="accent1"/>
                </a:solidFill>
              </a:rPr>
              <a:t>without user interfaces </a:t>
            </a:r>
            <a:r>
              <a:rPr lang="en-US" dirty="0"/>
              <a:t>(e.g., vehicles, utility meters).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Remote SIM </a:t>
            </a:r>
            <a:r>
              <a:rPr lang="en-US" dirty="0">
                <a:solidFill>
                  <a:schemeClr val="accent1"/>
                </a:solidFill>
              </a:rPr>
              <a:t>provisioning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initiated and controlled exclusively by the operator.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Key components: </a:t>
            </a:r>
            <a:r>
              <a:rPr lang="en-US" dirty="0">
                <a:solidFill>
                  <a:schemeClr val="accent1"/>
                </a:solidFill>
              </a:rPr>
              <a:t>SM-DP, SM-SR, and </a:t>
            </a:r>
            <a:r>
              <a:rPr lang="en-US" dirty="0" err="1">
                <a:solidFill>
                  <a:schemeClr val="accent1"/>
                </a:solidFill>
              </a:rPr>
              <a:t>eUICC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chemeClr val="accent1"/>
                </a:solidFill>
              </a:rPr>
              <a:t>Push model: </a:t>
            </a:r>
            <a:r>
              <a:rPr lang="en-US" dirty="0"/>
              <a:t>Operator pushes encrypted profiles to the device over-the-air.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Supports </a:t>
            </a:r>
            <a:r>
              <a:rPr lang="en-US" dirty="0">
                <a:solidFill>
                  <a:schemeClr val="accent1"/>
                </a:solidFill>
              </a:rPr>
              <a:t>emergency call use cases like </a:t>
            </a:r>
            <a:r>
              <a:rPr lang="en-US" dirty="0" err="1">
                <a:solidFill>
                  <a:schemeClr val="accent1"/>
                </a:solidFill>
              </a:rPr>
              <a:t>eCall</a:t>
            </a:r>
            <a:r>
              <a:rPr lang="en-US" dirty="0">
                <a:solidFill>
                  <a:schemeClr val="accent1"/>
                </a:solidFill>
              </a:rPr>
              <a:t> in vehicles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Profiles can be remotely enabled, disabled, or deleted without user interaction.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Ideal for </a:t>
            </a:r>
            <a:r>
              <a:rPr lang="en-US" dirty="0">
                <a:solidFill>
                  <a:schemeClr val="accent1"/>
                </a:solidFill>
              </a:rPr>
              <a:t>automotive, industrial, and M2M deployments.</a:t>
            </a:r>
            <a:endParaRPr lang="en-IN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137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402F1-902C-5C5D-677D-16901045C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46A98F-2675-C4E7-9C4A-8BCD5DC02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spc="-52" dirty="0">
                <a:solidFill>
                  <a:srgbClr val="F2F2F2"/>
                </a:solidFill>
                <a:latin typeface="Source Code Pro Semibold"/>
              </a:rPr>
              <a:t>GSMA-defined </a:t>
            </a:r>
            <a:r>
              <a:rPr lang="en-US" sz="2800" b="1" spc="-52" dirty="0" err="1">
                <a:solidFill>
                  <a:srgbClr val="F2F2F2"/>
                </a:solidFill>
                <a:latin typeface="Source Code Pro Semibold"/>
              </a:rPr>
              <a:t>eSIM</a:t>
            </a:r>
            <a:r>
              <a:rPr lang="en-US" sz="2800" b="1" spc="-52" dirty="0">
                <a:solidFill>
                  <a:srgbClr val="F2F2F2"/>
                </a:solidFill>
                <a:latin typeface="Source Code Pro Semibold"/>
              </a:rPr>
              <a:t> architectures</a:t>
            </a:r>
            <a:endParaRPr lang="en-US" sz="2800" spc="-1" dirty="0">
              <a:solidFill>
                <a:schemeClr val="accent1"/>
              </a:solidFill>
              <a:latin typeface="Source Code Pro Medium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EBFAF4-3670-4C16-C34C-D858659077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chemeClr val="accent1"/>
                </a:solidFill>
              </a:rPr>
              <a:t>Consumer Architecture</a:t>
            </a:r>
          </a:p>
          <a:p>
            <a:pPr marL="0" indent="0">
              <a:buNone/>
            </a:pPr>
            <a:endParaRPr lang="en-IN" dirty="0"/>
          </a:p>
          <a:p>
            <a:pPr lvl="1"/>
            <a:r>
              <a:rPr lang="en-US" dirty="0"/>
              <a:t>Tailored for </a:t>
            </a:r>
            <a:r>
              <a:rPr lang="en-US" dirty="0">
                <a:solidFill>
                  <a:schemeClr val="accent1"/>
                </a:solidFill>
              </a:rPr>
              <a:t>smartphones, tablets, and wearables with a user interface.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Full </a:t>
            </a:r>
            <a:r>
              <a:rPr lang="en-US" dirty="0">
                <a:solidFill>
                  <a:schemeClr val="accent1"/>
                </a:solidFill>
              </a:rPr>
              <a:t>control</a:t>
            </a:r>
            <a:r>
              <a:rPr lang="en-US" dirty="0"/>
              <a:t> is in the hands of the </a:t>
            </a:r>
            <a:r>
              <a:rPr lang="en-US" dirty="0">
                <a:solidFill>
                  <a:schemeClr val="accent1"/>
                </a:solidFill>
              </a:rPr>
              <a:t>end user </a:t>
            </a:r>
            <a:r>
              <a:rPr lang="en-US" dirty="0"/>
              <a:t>(install, switch, delete profiles).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Components include </a:t>
            </a:r>
            <a:r>
              <a:rPr lang="en-US" dirty="0">
                <a:solidFill>
                  <a:schemeClr val="accent1"/>
                </a:solidFill>
              </a:rPr>
              <a:t>SM-DP+, SM-DS, LPA, and </a:t>
            </a:r>
            <a:r>
              <a:rPr lang="en-US" dirty="0" err="1">
                <a:solidFill>
                  <a:schemeClr val="accent1"/>
                </a:solidFill>
              </a:rPr>
              <a:t>eUICC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Pull model</a:t>
            </a:r>
            <a:r>
              <a:rPr lang="en-US" dirty="0"/>
              <a:t>: User scans QR code or uses a discovery server to download profiles.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chemeClr val="accent1"/>
                </a:solidFill>
              </a:rPr>
              <a:t>Enables multiple active profiles on one device </a:t>
            </a:r>
            <a:r>
              <a:rPr lang="en-US" dirty="0"/>
              <a:t>(e.g., dual SIM).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Facilitates global roaming, waterproof designs, and space-saving hardware.</a:t>
            </a:r>
            <a:endParaRPr lang="en-IN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393694"/>
      </p:ext>
    </p:extLst>
  </p:cSld>
  <p:clrMapOvr>
    <a:masterClrMapping/>
  </p:clrMapOvr>
</p:sld>
</file>

<file path=ppt/theme/theme1.xml><?xml version="1.0" encoding="utf-8"?>
<a:theme xmlns:a="http://schemas.openxmlformats.org/drawingml/2006/main" name="New Telecom Village">
  <a:themeElements>
    <a:clrScheme name="New Telecom Village">
      <a:dk1>
        <a:srgbClr val="031219"/>
      </a:dk1>
      <a:lt1>
        <a:srgbClr val="E4E9EC"/>
      </a:lt1>
      <a:dk2>
        <a:srgbClr val="282828"/>
      </a:dk2>
      <a:lt2>
        <a:srgbClr val="E1E1E1"/>
      </a:lt2>
      <a:accent1>
        <a:srgbClr val="E0204D"/>
      </a:accent1>
      <a:accent2>
        <a:srgbClr val="1371A5"/>
      </a:accent2>
      <a:accent3>
        <a:srgbClr val="FFC000"/>
      </a:accent3>
      <a:accent4>
        <a:srgbClr val="00B050"/>
      </a:accent4>
      <a:accent5>
        <a:srgbClr val="542378"/>
      </a:accent5>
      <a:accent6>
        <a:srgbClr val="09BBBF"/>
      </a:accent6>
      <a:hlink>
        <a:srgbClr val="1885E8"/>
      </a:hlink>
      <a:folHlink>
        <a:srgbClr val="542378"/>
      </a:folHlink>
    </a:clrScheme>
    <a:fontScheme name="Telecom Village New">
      <a:majorFont>
        <a:latin typeface="Nulshock Rg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Telecom Village" id="{DF9C81A7-2C09-4440-AABA-FE8B8BC18431}" vid="{9AB33A4E-108A-4A7D-B439-1833C1409FA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 Telecom Village</Template>
  <TotalTime>531</TotalTime>
  <Words>1821</Words>
  <Application>Microsoft Office PowerPoint</Application>
  <PresentationFormat>Widescreen</PresentationFormat>
  <Paragraphs>236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Aptos</vt:lpstr>
      <vt:lpstr>Arial</vt:lpstr>
      <vt:lpstr>Nulshock Rg</vt:lpstr>
      <vt:lpstr>Source Code Pro Medium</vt:lpstr>
      <vt:lpstr>Source Code Pro Semibold</vt:lpstr>
      <vt:lpstr>New Telecom Village</vt:lpstr>
      <vt:lpstr>MalSim</vt:lpstr>
      <vt:lpstr>Presenter</vt:lpstr>
      <vt:lpstr>Agenda</vt:lpstr>
      <vt:lpstr>I get scared when someone said:  “I know where are you”</vt:lpstr>
      <vt:lpstr>Background</vt:lpstr>
      <vt:lpstr>eSIM Architecture</vt:lpstr>
      <vt:lpstr>Android API Surface</vt:lpstr>
      <vt:lpstr>GSMA-defined eSIM architectures</vt:lpstr>
      <vt:lpstr>GSMA-defined eSIM architectures</vt:lpstr>
      <vt:lpstr>GSMA-defined eSIM architectures</vt:lpstr>
      <vt:lpstr>Android eSIM Architecture</vt:lpstr>
      <vt:lpstr>Workflow</vt:lpstr>
      <vt:lpstr>eSIM Transfer carrier integration</vt:lpstr>
      <vt:lpstr>Android System Interfaces for eSIM &amp; SIM Profile Control</vt:lpstr>
      <vt:lpstr>Backend Relationships: SM-DP+, SM-SR</vt:lpstr>
      <vt:lpstr>UICC, AID, and APDU — How Android Talks to SIMs</vt:lpstr>
      <vt:lpstr>Malware Workflow</vt:lpstr>
      <vt:lpstr>Malware Workflow</vt:lpstr>
      <vt:lpstr>Code Deep Dive – Profile Harvesting</vt:lpstr>
      <vt:lpstr>Code Deep Dive – Profile Harvesting</vt:lpstr>
      <vt:lpstr>Code Deep Dive – APDU Access to SIM Files</vt:lpstr>
      <vt:lpstr>Code Deep Dive – Auto-Privilege Escalation &amp; Persistence</vt:lpstr>
      <vt:lpstr>PoC</vt:lpstr>
      <vt:lpstr>Detection Strategies</vt:lpstr>
      <vt:lpstr>Thank You @infosecravi @frustratedresearcher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Ravi Rajput</dc:creator>
  <cp:lastModifiedBy>Ravi Rajput</cp:lastModifiedBy>
  <cp:revision>52</cp:revision>
  <dcterms:created xsi:type="dcterms:W3CDTF">2025-07-23T10:05:19Z</dcterms:created>
  <dcterms:modified xsi:type="dcterms:W3CDTF">2025-08-08T19:43:11Z</dcterms:modified>
</cp:coreProperties>
</file>